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tags/tag4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0.xml" ContentType="application/vnd.openxmlformats-officedocument.presentationml.tags+xml"/>
  <Override PartName="/ppt/notesSlides/notesSlide71.xml" ContentType="application/vnd.openxmlformats-officedocument.presentationml.notesSlide+xml"/>
  <Override PartName="/ppt/tags/tag51.xml" ContentType="application/vnd.openxmlformats-officedocument.presentationml.tags+xml"/>
  <Override PartName="/ppt/notesSlides/notesSlide72.xml" ContentType="application/vnd.openxmlformats-officedocument.presentationml.notesSlide+xml"/>
  <Override PartName="/ppt/tags/tag52.xml" ContentType="application/vnd.openxmlformats-officedocument.presentationml.tags+xml"/>
  <Override PartName="/ppt/notesSlides/notesSlide73.xml" ContentType="application/vnd.openxmlformats-officedocument.presentationml.notesSlide+xml"/>
  <Override PartName="/ppt/tags/tag53.xml" ContentType="application/vnd.openxmlformats-officedocument.presentationml.tags+xml"/>
  <Override PartName="/ppt/notesSlides/notesSlide74.xml" ContentType="application/vnd.openxmlformats-officedocument.presentationml.notesSlide+xml"/>
  <Override PartName="/ppt/tags/tag54.xml" ContentType="application/vnd.openxmlformats-officedocument.presentationml.tags+xml"/>
  <Override PartName="/ppt/notesSlides/notesSlide75.xml" ContentType="application/vnd.openxmlformats-officedocument.presentationml.notesSlide+xml"/>
  <Override PartName="/ppt/tags/tag55.xml" ContentType="application/vnd.openxmlformats-officedocument.presentationml.tags+xml"/>
  <Override PartName="/ppt/notesSlides/notesSlide76.xml" ContentType="application/vnd.openxmlformats-officedocument.presentationml.notesSlide+xml"/>
  <Override PartName="/ppt/tags/tag56.xml" ContentType="application/vnd.openxmlformats-officedocument.presentationml.tags+xml"/>
  <Override PartName="/ppt/notesSlides/notesSlide77.xml" ContentType="application/vnd.openxmlformats-officedocument.presentationml.notesSlide+xml"/>
  <Override PartName="/ppt/tags/tag57.xml" ContentType="application/vnd.openxmlformats-officedocument.presentationml.tags+xml"/>
  <Override PartName="/ppt/notesSlides/notesSlide78.xml" ContentType="application/vnd.openxmlformats-officedocument.presentationml.notesSlide+xml"/>
  <Override PartName="/ppt/tags/tag58.xml" ContentType="application/vnd.openxmlformats-officedocument.presentationml.tags+xml"/>
  <Override PartName="/ppt/notesSlides/notesSlide79.xml" ContentType="application/vnd.openxmlformats-officedocument.presentationml.notesSlide+xml"/>
  <Override PartName="/ppt/tags/tag59.xml" ContentType="application/vnd.openxmlformats-officedocument.presentationml.tags+xml"/>
  <Override PartName="/ppt/notesSlides/notesSlide80.xml" ContentType="application/vnd.openxmlformats-officedocument.presentationml.notesSlide+xml"/>
  <Override PartName="/ppt/tags/tag60.xml" ContentType="application/vnd.openxmlformats-officedocument.presentationml.tags+xml"/>
  <Override PartName="/ppt/notesSlides/notesSlide81.xml" ContentType="application/vnd.openxmlformats-officedocument.presentationml.notesSlide+xml"/>
  <Override PartName="/ppt/tags/tag61.xml" ContentType="application/vnd.openxmlformats-officedocument.presentationml.tags+xml"/>
  <Override PartName="/ppt/notesSlides/notesSlide82.xml" ContentType="application/vnd.openxmlformats-officedocument.presentationml.notesSlide+xml"/>
  <Override PartName="/ppt/tags/tag62.xml" ContentType="application/vnd.openxmlformats-officedocument.presentationml.tags+xml"/>
  <Override PartName="/ppt/notesSlides/notesSlide83.xml" ContentType="application/vnd.openxmlformats-officedocument.presentationml.notesSlide+xml"/>
  <Override PartName="/ppt/tags/tag63.xml" ContentType="application/vnd.openxmlformats-officedocument.presentationml.tags+xml"/>
  <Override PartName="/ppt/notesSlides/notesSlide84.xml" ContentType="application/vnd.openxmlformats-officedocument.presentationml.notesSlide+xml"/>
  <Override PartName="/ppt/tags/tag64.xml" ContentType="application/vnd.openxmlformats-officedocument.presentationml.tags+xml"/>
  <Override PartName="/ppt/notesSlides/notesSlide85.xml" ContentType="application/vnd.openxmlformats-officedocument.presentationml.notesSlide+xml"/>
  <Override PartName="/ppt/tags/tag65.xml" ContentType="application/vnd.openxmlformats-officedocument.presentationml.tags+xml"/>
  <Override PartName="/ppt/notesSlides/notesSlide86.xml" ContentType="application/vnd.openxmlformats-officedocument.presentationml.notesSlide+xml"/>
  <Override PartName="/ppt/tags/tag66.xml" ContentType="application/vnd.openxmlformats-officedocument.presentationml.tags+xml"/>
  <Override PartName="/ppt/notesSlides/notesSlide87.xml" ContentType="application/vnd.openxmlformats-officedocument.presentationml.notesSlide+xml"/>
  <Override PartName="/ppt/tags/tag67.xml" ContentType="application/vnd.openxmlformats-officedocument.presentationml.tags+xml"/>
  <Override PartName="/ppt/notesSlides/notesSlide88.xml" ContentType="application/vnd.openxmlformats-officedocument.presentationml.notesSlide+xml"/>
  <Override PartName="/ppt/tags/tag68.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69.xml" ContentType="application/vnd.openxmlformats-officedocument.presentationml.tags+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430" r:id="rId2"/>
    <p:sldId id="443" r:id="rId3"/>
    <p:sldId id="400" r:id="rId4"/>
    <p:sldId id="431" r:id="rId5"/>
    <p:sldId id="432" r:id="rId6"/>
    <p:sldId id="433" r:id="rId7"/>
    <p:sldId id="435" r:id="rId8"/>
    <p:sldId id="434" r:id="rId9"/>
    <p:sldId id="438" r:id="rId10"/>
    <p:sldId id="439" r:id="rId11"/>
    <p:sldId id="440" r:id="rId12"/>
    <p:sldId id="419" r:id="rId13"/>
    <p:sldId id="374" r:id="rId14"/>
    <p:sldId id="375" r:id="rId15"/>
    <p:sldId id="420" r:id="rId16"/>
    <p:sldId id="377" r:id="rId17"/>
    <p:sldId id="442" r:id="rId18"/>
    <p:sldId id="385" r:id="rId19"/>
    <p:sldId id="381" r:id="rId20"/>
    <p:sldId id="382" r:id="rId21"/>
    <p:sldId id="383" r:id="rId22"/>
    <p:sldId id="378" r:id="rId23"/>
    <p:sldId id="379" r:id="rId24"/>
    <p:sldId id="380" r:id="rId25"/>
    <p:sldId id="444" r:id="rId26"/>
    <p:sldId id="508" r:id="rId27"/>
    <p:sldId id="563" r:id="rId28"/>
    <p:sldId id="319" r:id="rId29"/>
    <p:sldId id="318" r:id="rId30"/>
    <p:sldId id="510" r:id="rId31"/>
    <p:sldId id="321" r:id="rId32"/>
    <p:sldId id="552" r:id="rId33"/>
    <p:sldId id="509" r:id="rId34"/>
    <p:sldId id="553" r:id="rId35"/>
    <p:sldId id="554" r:id="rId36"/>
    <p:sldId id="559" r:id="rId37"/>
    <p:sldId id="560" r:id="rId38"/>
    <p:sldId id="555" r:id="rId39"/>
    <p:sldId id="556" r:id="rId40"/>
    <p:sldId id="557" r:id="rId41"/>
    <p:sldId id="421" r:id="rId42"/>
    <p:sldId id="561" r:id="rId43"/>
    <p:sldId id="562" r:id="rId44"/>
    <p:sldId id="391" r:id="rId45"/>
    <p:sldId id="392" r:id="rId46"/>
    <p:sldId id="393" r:id="rId47"/>
    <p:sldId id="402" r:id="rId48"/>
    <p:sldId id="397" r:id="rId49"/>
    <p:sldId id="367" r:id="rId50"/>
    <p:sldId id="416" r:id="rId51"/>
    <p:sldId id="487" r:id="rId52"/>
    <p:sldId id="450" r:id="rId53"/>
    <p:sldId id="437" r:id="rId54"/>
    <p:sldId id="452" r:id="rId55"/>
    <p:sldId id="453" r:id="rId56"/>
    <p:sldId id="454" r:id="rId57"/>
    <p:sldId id="484" r:id="rId58"/>
    <p:sldId id="457" r:id="rId59"/>
    <p:sldId id="485" r:id="rId60"/>
    <p:sldId id="461" r:id="rId61"/>
    <p:sldId id="462" r:id="rId62"/>
    <p:sldId id="463" r:id="rId63"/>
    <p:sldId id="464" r:id="rId64"/>
    <p:sldId id="465" r:id="rId65"/>
    <p:sldId id="468" r:id="rId66"/>
    <p:sldId id="469" r:id="rId67"/>
    <p:sldId id="470" r:id="rId68"/>
    <p:sldId id="471" r:id="rId69"/>
    <p:sldId id="472" r:id="rId70"/>
    <p:sldId id="473" r:id="rId71"/>
    <p:sldId id="345" r:id="rId72"/>
    <p:sldId id="520" r:id="rId73"/>
    <p:sldId id="426" r:id="rId74"/>
    <p:sldId id="427" r:id="rId75"/>
    <p:sldId id="504" r:id="rId76"/>
    <p:sldId id="488" r:id="rId77"/>
    <p:sldId id="489" r:id="rId78"/>
    <p:sldId id="490" r:id="rId79"/>
    <p:sldId id="491" r:id="rId80"/>
    <p:sldId id="492" r:id="rId81"/>
    <p:sldId id="493" r:id="rId82"/>
    <p:sldId id="494" r:id="rId83"/>
    <p:sldId id="495" r:id="rId84"/>
    <p:sldId id="496" r:id="rId85"/>
    <p:sldId id="497" r:id="rId86"/>
    <p:sldId id="498" r:id="rId87"/>
    <p:sldId id="499" r:id="rId88"/>
    <p:sldId id="500" r:id="rId89"/>
    <p:sldId id="501" r:id="rId90"/>
    <p:sldId id="595" r:id="rId91"/>
    <p:sldId id="448" r:id="rId92"/>
  </p:sldIdLst>
  <p:sldSz cx="12192000" cy="6858000"/>
  <p:notesSz cx="6858000" cy="9144000"/>
  <p:custDataLst>
    <p:tags r:id="rId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12" clrIdx="1">
    <p:extLst>
      <p:ext uri="{19B8F6BF-5375-455C-9EA6-DF929625EA0E}">
        <p15:presenceInfo xmlns:p15="http://schemas.microsoft.com/office/powerpoint/2012/main" userId="S-1-5-21-1407069837-2091007605-538272213-28211697"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14"/>
    <p:restoredTop sz="58014" autoAdjust="0"/>
  </p:normalViewPr>
  <p:slideViewPr>
    <p:cSldViewPr snapToGrid="0" snapToObjects="1">
      <p:cViewPr varScale="1">
        <p:scale>
          <a:sx n="36" d="100"/>
          <a:sy n="36" d="100"/>
        </p:scale>
        <p:origin x="980" y="36"/>
      </p:cViewPr>
      <p:guideLst/>
    </p:cSldViewPr>
  </p:slideViewPr>
  <p:notesTextViewPr>
    <p:cViewPr>
      <p:scale>
        <a:sx n="130" d="100"/>
        <a:sy n="130" d="100"/>
      </p:scale>
      <p:origin x="0" y="0"/>
    </p:cViewPr>
  </p:notesTextViewPr>
  <p:notesViewPr>
    <p:cSldViewPr snapToGrid="0" snapToObjects="1">
      <p:cViewPr>
        <p:scale>
          <a:sx n="50" d="100"/>
          <a:sy n="50" d="100"/>
        </p:scale>
        <p:origin x="2640" y="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1FA38-9D1F-4DC5-B787-BF4E420A25A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DB2CA2E2-6880-4A5C-A920-4F15445F567F}">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Root Account</a:t>
          </a:r>
        </a:p>
      </dgm:t>
    </dgm:pt>
    <dgm:pt modelId="{79F54537-85A9-48EE-8927-FFC56C562C9C}" type="parTrans" cxnId="{C379C028-87B5-4F98-9C1F-545653E1A0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94F87D1-8DFF-4823-921E-F9A1EA3D8E09}" type="sibTrans" cxnId="{C379C028-87B5-4F98-9C1F-545653E1A0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28E316E-784A-45E8-B2BC-CCE17AA493FF}">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Full access to all resources</a:t>
          </a:r>
        </a:p>
      </dgm:t>
    </dgm:pt>
    <dgm:pt modelId="{4F3CF03A-5C0F-4350-B5D1-1FE21D7BCA71}" type="parTrans" cxnId="{DA0DB4F3-2202-47E4-BC77-DF54F4938B3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16004D8-B281-49EE-BE35-8802D71148D5}" type="sibTrans" cxnId="{DA0DB4F3-2202-47E4-BC77-DF54F4938B3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03DCF70-3F1B-47DE-8915-3B13F8C83C53}">
      <dgm:prSet phldrT="[Tex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IAM</a:t>
          </a:r>
        </a:p>
      </dgm:t>
    </dgm:pt>
    <dgm:pt modelId="{998D1E9E-2075-45CD-9E5F-97505B86FA2A}" type="parTrans" cxnId="{5161661C-C42F-4B38-B404-0F232B3932F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AAD476A-68ED-48CC-B2D8-3EEF4DA08069}" type="sibTrans" cxnId="{5161661C-C42F-4B38-B404-0F232B3932F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4C38EC-FEDB-4132-A9DB-A752548D4025}">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Privileges cannot be controlled</a:t>
          </a:r>
        </a:p>
      </dgm:t>
    </dgm:pt>
    <dgm:pt modelId="{CDDB27ED-67D4-475E-86D0-9CB67591E875}" type="parTrans" cxnId="{282AFCE8-5BF9-4D7B-8228-59A4F7AF23E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4B480B1-5DA6-4D40-B45C-5F82378AC2F1}" type="sibTrans" cxnId="{282AFCE8-5BF9-4D7B-8228-59A4F7AF23E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25B5B2-2F9B-4CA9-9464-FF920D46826C}">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Granular permissions</a:t>
          </a:r>
        </a:p>
      </dgm:t>
    </dgm:pt>
    <dgm:pt modelId="{16E63080-F5D4-41AB-ABAD-5671E112C7BB}" type="parTrans" cxnId="{AC78633B-5266-4CAE-A6CF-1523473C0258}">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C10F28E-7595-44C6-BF95-ADAADAA7B91C}" type="sibTrans" cxnId="{AC78633B-5266-4CAE-A6CF-1523473C0258}">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BE4699-17E4-4BE7-94C4-06CFD1AD394C}">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Secure access for applications</a:t>
          </a:r>
        </a:p>
      </dgm:t>
    </dgm:pt>
    <dgm:pt modelId="{90313050-808B-4B60-B8E8-1385991D371A}" type="parTrans" cxnId="{0336B470-71E7-463A-ABE3-D2CB248DC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50CA063-A697-41D8-9005-E548E0D09184}" type="sibTrans" cxnId="{0336B470-71E7-463A-ABE3-D2CB248DC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4C9809A-9086-4356-B80E-A3887206E734}">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Identity federation</a:t>
          </a:r>
        </a:p>
      </dgm:t>
    </dgm:pt>
    <dgm:pt modelId="{F11C86F4-5B30-4FEE-AD6C-8C2F19FC0B10}" type="parTrans" cxnId="{CD97F14D-A2EE-424B-8F28-EAEE1A590D3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CE55D2D-1C01-4F37-8285-147B5DD52AD2}" type="sibTrans" cxnId="{CD97F14D-A2EE-424B-8F28-EAEE1A590D3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FF3FFD0-9D9C-412D-B90D-C17D27E49863}">
      <dgm:prSet/>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Integration with other AWS services</a:t>
          </a:r>
        </a:p>
      </dgm:t>
    </dgm:pt>
    <dgm:pt modelId="{4580A3AE-E709-4277-8A7B-79E239BCADA0}" type="parTrans" cxnId="{12D2A302-6AB4-4A47-B04E-2DBD19954A7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7521E7-693B-4529-B78C-9723B8F0BEE7}" type="sibTrans" cxnId="{12D2A302-6AB4-4A47-B04E-2DBD19954A7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B6BD8A8-6EAE-4B0D-A849-9AD41B1BACA0}" type="pres">
      <dgm:prSet presAssocID="{7FF1FA38-9D1F-4DC5-B787-BF4E420A25AD}" presName="outerComposite" presStyleCnt="0">
        <dgm:presLayoutVars>
          <dgm:chMax val="2"/>
          <dgm:animLvl val="lvl"/>
          <dgm:resizeHandles val="exact"/>
        </dgm:presLayoutVars>
      </dgm:prSet>
      <dgm:spPr/>
    </dgm:pt>
    <dgm:pt modelId="{2C7FEBB6-0B5C-4FDC-8BD4-CBBAA49B257A}" type="pres">
      <dgm:prSet presAssocID="{7FF1FA38-9D1F-4DC5-B787-BF4E420A25AD}" presName="dummyMaxCanvas" presStyleCnt="0"/>
      <dgm:spPr/>
    </dgm:pt>
    <dgm:pt modelId="{E9E7BF96-31A8-4A6B-9A61-CF16591A8CCA}" type="pres">
      <dgm:prSet presAssocID="{7FF1FA38-9D1F-4DC5-B787-BF4E420A25AD}" presName="parentComposite" presStyleCnt="0"/>
      <dgm:spPr/>
    </dgm:pt>
    <dgm:pt modelId="{72D14758-4B7F-421F-969B-587C63D53684}" type="pres">
      <dgm:prSet presAssocID="{7FF1FA38-9D1F-4DC5-B787-BF4E420A25AD}" presName="parent1" presStyleLbl="alignAccFollowNode1" presStyleIdx="0" presStyleCnt="4">
        <dgm:presLayoutVars>
          <dgm:chMax val="4"/>
        </dgm:presLayoutVars>
      </dgm:prSet>
      <dgm:spPr/>
    </dgm:pt>
    <dgm:pt modelId="{E20873F7-0522-4D2D-8BAA-3020269D17DF}" type="pres">
      <dgm:prSet presAssocID="{7FF1FA38-9D1F-4DC5-B787-BF4E420A25AD}" presName="parent2" presStyleLbl="alignAccFollowNode1" presStyleIdx="1" presStyleCnt="4">
        <dgm:presLayoutVars>
          <dgm:chMax val="4"/>
        </dgm:presLayoutVars>
      </dgm:prSet>
      <dgm:spPr/>
    </dgm:pt>
    <dgm:pt modelId="{EAEC8C15-5617-498D-8538-8131A2055D32}" type="pres">
      <dgm:prSet presAssocID="{7FF1FA38-9D1F-4DC5-B787-BF4E420A25AD}" presName="childrenComposite" presStyleCnt="0"/>
      <dgm:spPr/>
    </dgm:pt>
    <dgm:pt modelId="{E5724B96-2632-4F85-A49D-08C0B5C12B31}" type="pres">
      <dgm:prSet presAssocID="{7FF1FA38-9D1F-4DC5-B787-BF4E420A25AD}" presName="dummyMaxCanvas_ChildArea" presStyleCnt="0"/>
      <dgm:spPr/>
    </dgm:pt>
    <dgm:pt modelId="{B49FC79F-DEFD-4384-9ACC-40442B429A16}" type="pres">
      <dgm:prSet presAssocID="{7FF1FA38-9D1F-4DC5-B787-BF4E420A25AD}" presName="fulcrum" presStyleLbl="alignAccFollowNode1" presStyleIdx="2" presStyleCnt="4"/>
      <dgm:spPr/>
    </dgm:pt>
    <dgm:pt modelId="{6A109D29-D27D-4A16-89BA-F4B359FB147E}" type="pres">
      <dgm:prSet presAssocID="{7FF1FA38-9D1F-4DC5-B787-BF4E420A25AD}" presName="balance_24" presStyleLbl="alignAccFollowNode1" presStyleIdx="3" presStyleCnt="4">
        <dgm:presLayoutVars>
          <dgm:bulletEnabled val="1"/>
        </dgm:presLayoutVars>
      </dgm:prSet>
      <dgm:spPr/>
    </dgm:pt>
    <dgm:pt modelId="{C7DFC56E-25E0-43E6-95A5-B7FF82968B6A}" type="pres">
      <dgm:prSet presAssocID="{7FF1FA38-9D1F-4DC5-B787-BF4E420A25AD}" presName="right_24_1" presStyleLbl="node1" presStyleIdx="0" presStyleCnt="6">
        <dgm:presLayoutVars>
          <dgm:bulletEnabled val="1"/>
        </dgm:presLayoutVars>
      </dgm:prSet>
      <dgm:spPr/>
    </dgm:pt>
    <dgm:pt modelId="{8A14B9F5-789C-4A1D-94F1-823377538270}" type="pres">
      <dgm:prSet presAssocID="{7FF1FA38-9D1F-4DC5-B787-BF4E420A25AD}" presName="right_24_2" presStyleLbl="node1" presStyleIdx="1" presStyleCnt="6">
        <dgm:presLayoutVars>
          <dgm:bulletEnabled val="1"/>
        </dgm:presLayoutVars>
      </dgm:prSet>
      <dgm:spPr/>
    </dgm:pt>
    <dgm:pt modelId="{F736458E-7D63-4AA8-A122-5CECF55C57EC}" type="pres">
      <dgm:prSet presAssocID="{7FF1FA38-9D1F-4DC5-B787-BF4E420A25AD}" presName="right_24_3" presStyleLbl="node1" presStyleIdx="2" presStyleCnt="6">
        <dgm:presLayoutVars>
          <dgm:bulletEnabled val="1"/>
        </dgm:presLayoutVars>
      </dgm:prSet>
      <dgm:spPr/>
    </dgm:pt>
    <dgm:pt modelId="{99B19219-7CC9-4015-8DFF-98A21FECBECB}" type="pres">
      <dgm:prSet presAssocID="{7FF1FA38-9D1F-4DC5-B787-BF4E420A25AD}" presName="right_24_4" presStyleLbl="node1" presStyleIdx="3" presStyleCnt="6">
        <dgm:presLayoutVars>
          <dgm:bulletEnabled val="1"/>
        </dgm:presLayoutVars>
      </dgm:prSet>
      <dgm:spPr/>
    </dgm:pt>
    <dgm:pt modelId="{297DCCEC-C9AD-488C-B58F-70643C8F31E8}" type="pres">
      <dgm:prSet presAssocID="{7FF1FA38-9D1F-4DC5-B787-BF4E420A25AD}" presName="left_24_1" presStyleLbl="node1" presStyleIdx="4" presStyleCnt="6">
        <dgm:presLayoutVars>
          <dgm:bulletEnabled val="1"/>
        </dgm:presLayoutVars>
      </dgm:prSet>
      <dgm:spPr/>
    </dgm:pt>
    <dgm:pt modelId="{ABB701AF-1FA5-4341-81A1-9E5CFB87A93B}" type="pres">
      <dgm:prSet presAssocID="{7FF1FA38-9D1F-4DC5-B787-BF4E420A25AD}" presName="left_24_2" presStyleLbl="node1" presStyleIdx="5" presStyleCnt="6">
        <dgm:presLayoutVars>
          <dgm:bulletEnabled val="1"/>
        </dgm:presLayoutVars>
      </dgm:prSet>
      <dgm:spPr/>
    </dgm:pt>
  </dgm:ptLst>
  <dgm:cxnLst>
    <dgm:cxn modelId="{12D2A302-6AB4-4A47-B04E-2DBD19954A7D}" srcId="{103DCF70-3F1B-47DE-8915-3B13F8C83C53}" destId="{3FF3FFD0-9D9C-412D-B90D-C17D27E49863}" srcOrd="3" destOrd="0" parTransId="{4580A3AE-E709-4277-8A7B-79E239BCADA0}" sibTransId="{347521E7-693B-4529-B78C-9723B8F0BEE7}"/>
    <dgm:cxn modelId="{5161661C-C42F-4B38-B404-0F232B3932F1}" srcId="{7FF1FA38-9D1F-4DC5-B787-BF4E420A25AD}" destId="{103DCF70-3F1B-47DE-8915-3B13F8C83C53}" srcOrd="1" destOrd="0" parTransId="{998D1E9E-2075-45CD-9E5F-97505B86FA2A}" sibTransId="{FAAD476A-68ED-48CC-B2D8-3EEF4DA08069}"/>
    <dgm:cxn modelId="{C379C028-87B5-4F98-9C1F-545653E1A054}" srcId="{7FF1FA38-9D1F-4DC5-B787-BF4E420A25AD}" destId="{DB2CA2E2-6880-4A5C-A920-4F15445F567F}" srcOrd="0" destOrd="0" parTransId="{79F54537-85A9-48EE-8927-FFC56C562C9C}" sibTransId="{294F87D1-8DFF-4823-921E-F9A1EA3D8E09}"/>
    <dgm:cxn modelId="{BBC5AF39-F78D-412B-A9E5-F7B7B604F3DE}" type="presOf" srcId="{128E316E-784A-45E8-B2BC-CCE17AA493FF}" destId="{297DCCEC-C9AD-488C-B58F-70643C8F31E8}" srcOrd="0" destOrd="0" presId="urn:microsoft.com/office/officeart/2005/8/layout/balance1"/>
    <dgm:cxn modelId="{AC78633B-5266-4CAE-A6CF-1523473C0258}" srcId="{103DCF70-3F1B-47DE-8915-3B13F8C83C53}" destId="{4525B5B2-2F9B-4CA9-9464-FF920D46826C}" srcOrd="0" destOrd="0" parTransId="{16E63080-F5D4-41AB-ABAD-5671E112C7BB}" sibTransId="{9C10F28E-7595-44C6-BF95-ADAADAA7B91C}"/>
    <dgm:cxn modelId="{A50F4543-976A-4638-AF81-D92493A7D569}" type="presOf" srcId="{4525B5B2-2F9B-4CA9-9464-FF920D46826C}" destId="{C7DFC56E-25E0-43E6-95A5-B7FF82968B6A}" srcOrd="0" destOrd="0" presId="urn:microsoft.com/office/officeart/2005/8/layout/balance1"/>
    <dgm:cxn modelId="{CD97F14D-A2EE-424B-8F28-EAEE1A590D33}" srcId="{103DCF70-3F1B-47DE-8915-3B13F8C83C53}" destId="{64C9809A-9086-4356-B80E-A3887206E734}" srcOrd="2" destOrd="0" parTransId="{F11C86F4-5B30-4FEE-AD6C-8C2F19FC0B10}" sibTransId="{6CE55D2D-1C01-4F37-8285-147B5DD52AD2}"/>
    <dgm:cxn modelId="{0336B470-71E7-463A-ABE3-D2CB248DC1C0}" srcId="{103DCF70-3F1B-47DE-8915-3B13F8C83C53}" destId="{5BBE4699-17E4-4BE7-94C4-06CFD1AD394C}" srcOrd="1" destOrd="0" parTransId="{90313050-808B-4B60-B8E8-1385991D371A}" sibTransId="{A50CA063-A697-41D8-9005-E548E0D09184}"/>
    <dgm:cxn modelId="{F899D958-F9F0-45ED-9360-738021BDFE37}" type="presOf" srcId="{64C9809A-9086-4356-B80E-A3887206E734}" destId="{F736458E-7D63-4AA8-A122-5CECF55C57EC}" srcOrd="0" destOrd="0" presId="urn:microsoft.com/office/officeart/2005/8/layout/balance1"/>
    <dgm:cxn modelId="{4B89B185-6AF3-4D43-81F9-F9F6D36C88A1}" type="presOf" srcId="{DB2CA2E2-6880-4A5C-A920-4F15445F567F}" destId="{72D14758-4B7F-421F-969B-587C63D53684}" srcOrd="0" destOrd="0" presId="urn:microsoft.com/office/officeart/2005/8/layout/balance1"/>
    <dgm:cxn modelId="{BCCC5A89-5A1D-4201-AE2F-B900B0B9122F}" type="presOf" srcId="{7FF1FA38-9D1F-4DC5-B787-BF4E420A25AD}" destId="{3B6BD8A8-6EAE-4B0D-A849-9AD41B1BACA0}" srcOrd="0" destOrd="0" presId="urn:microsoft.com/office/officeart/2005/8/layout/balance1"/>
    <dgm:cxn modelId="{0201FD93-8483-4B1C-BC15-ABDF835D3C16}" type="presOf" srcId="{454C38EC-FEDB-4132-A9DB-A752548D4025}" destId="{ABB701AF-1FA5-4341-81A1-9E5CFB87A93B}" srcOrd="0" destOrd="0" presId="urn:microsoft.com/office/officeart/2005/8/layout/balance1"/>
    <dgm:cxn modelId="{DF3B8995-9DA3-4114-9F8B-722521D1001B}" type="presOf" srcId="{103DCF70-3F1B-47DE-8915-3B13F8C83C53}" destId="{E20873F7-0522-4D2D-8BAA-3020269D17DF}" srcOrd="0" destOrd="0" presId="urn:microsoft.com/office/officeart/2005/8/layout/balance1"/>
    <dgm:cxn modelId="{6A8C2AC1-5B87-4919-B430-4CE7B70322C0}" type="presOf" srcId="{3FF3FFD0-9D9C-412D-B90D-C17D27E49863}" destId="{99B19219-7CC9-4015-8DFF-98A21FECBECB}" srcOrd="0" destOrd="0" presId="urn:microsoft.com/office/officeart/2005/8/layout/balance1"/>
    <dgm:cxn modelId="{282AFCE8-5BF9-4D7B-8228-59A4F7AF23E1}" srcId="{DB2CA2E2-6880-4A5C-A920-4F15445F567F}" destId="{454C38EC-FEDB-4132-A9DB-A752548D4025}" srcOrd="1" destOrd="0" parTransId="{CDDB27ED-67D4-475E-86D0-9CB67591E875}" sibTransId="{94B480B1-5DA6-4D40-B45C-5F82378AC2F1}"/>
    <dgm:cxn modelId="{4057B9EE-811D-468D-A423-EE808AA3D962}" type="presOf" srcId="{5BBE4699-17E4-4BE7-94C4-06CFD1AD394C}" destId="{8A14B9F5-789C-4A1D-94F1-823377538270}" srcOrd="0" destOrd="0" presId="urn:microsoft.com/office/officeart/2005/8/layout/balance1"/>
    <dgm:cxn modelId="{DA0DB4F3-2202-47E4-BC77-DF54F4938B31}" srcId="{DB2CA2E2-6880-4A5C-A920-4F15445F567F}" destId="{128E316E-784A-45E8-B2BC-CCE17AA493FF}" srcOrd="0" destOrd="0" parTransId="{4F3CF03A-5C0F-4350-B5D1-1FE21D7BCA71}" sibTransId="{F16004D8-B281-49EE-BE35-8802D71148D5}"/>
    <dgm:cxn modelId="{3CA86A88-F132-41FD-AE4D-6A143B11E601}" type="presParOf" srcId="{3B6BD8A8-6EAE-4B0D-A849-9AD41B1BACA0}" destId="{2C7FEBB6-0B5C-4FDC-8BD4-CBBAA49B257A}" srcOrd="0" destOrd="0" presId="urn:microsoft.com/office/officeart/2005/8/layout/balance1"/>
    <dgm:cxn modelId="{41F086F4-8352-463F-B479-1D00FF3DEAA0}" type="presParOf" srcId="{3B6BD8A8-6EAE-4B0D-A849-9AD41B1BACA0}" destId="{E9E7BF96-31A8-4A6B-9A61-CF16591A8CCA}" srcOrd="1" destOrd="0" presId="urn:microsoft.com/office/officeart/2005/8/layout/balance1"/>
    <dgm:cxn modelId="{DD8CC934-2F34-4373-8934-55F2B9CBBF5A}" type="presParOf" srcId="{E9E7BF96-31A8-4A6B-9A61-CF16591A8CCA}" destId="{72D14758-4B7F-421F-969B-587C63D53684}" srcOrd="0" destOrd="0" presId="urn:microsoft.com/office/officeart/2005/8/layout/balance1"/>
    <dgm:cxn modelId="{8526EEA6-D1E0-4847-97A5-B1657D372A38}" type="presParOf" srcId="{E9E7BF96-31A8-4A6B-9A61-CF16591A8CCA}" destId="{E20873F7-0522-4D2D-8BAA-3020269D17DF}" srcOrd="1" destOrd="0" presId="urn:microsoft.com/office/officeart/2005/8/layout/balance1"/>
    <dgm:cxn modelId="{1A49AB90-183D-4F3A-8AE1-A2993BD10662}" type="presParOf" srcId="{3B6BD8A8-6EAE-4B0D-A849-9AD41B1BACA0}" destId="{EAEC8C15-5617-498D-8538-8131A2055D32}" srcOrd="2" destOrd="0" presId="urn:microsoft.com/office/officeart/2005/8/layout/balance1"/>
    <dgm:cxn modelId="{6750A44D-D035-4502-855B-D5EBF92BB114}" type="presParOf" srcId="{EAEC8C15-5617-498D-8538-8131A2055D32}" destId="{E5724B96-2632-4F85-A49D-08C0B5C12B31}" srcOrd="0" destOrd="0" presId="urn:microsoft.com/office/officeart/2005/8/layout/balance1"/>
    <dgm:cxn modelId="{5827C5BF-B0DA-4A9E-8D06-950F7A50C351}" type="presParOf" srcId="{EAEC8C15-5617-498D-8538-8131A2055D32}" destId="{B49FC79F-DEFD-4384-9ACC-40442B429A16}" srcOrd="1" destOrd="0" presId="urn:microsoft.com/office/officeart/2005/8/layout/balance1"/>
    <dgm:cxn modelId="{E098F410-AA3B-4E9B-A7B0-E444BB07E7A4}" type="presParOf" srcId="{EAEC8C15-5617-498D-8538-8131A2055D32}" destId="{6A109D29-D27D-4A16-89BA-F4B359FB147E}" srcOrd="2" destOrd="0" presId="urn:microsoft.com/office/officeart/2005/8/layout/balance1"/>
    <dgm:cxn modelId="{9653DAD4-4527-44BF-862D-0027EB53D732}" type="presParOf" srcId="{EAEC8C15-5617-498D-8538-8131A2055D32}" destId="{C7DFC56E-25E0-43E6-95A5-B7FF82968B6A}" srcOrd="3" destOrd="0" presId="urn:microsoft.com/office/officeart/2005/8/layout/balance1"/>
    <dgm:cxn modelId="{14D20588-76E2-4224-8E73-EA97A3F6723E}" type="presParOf" srcId="{EAEC8C15-5617-498D-8538-8131A2055D32}" destId="{8A14B9F5-789C-4A1D-94F1-823377538270}" srcOrd="4" destOrd="0" presId="urn:microsoft.com/office/officeart/2005/8/layout/balance1"/>
    <dgm:cxn modelId="{5B589FC9-7297-44DC-A667-460716846B46}" type="presParOf" srcId="{EAEC8C15-5617-498D-8538-8131A2055D32}" destId="{F736458E-7D63-4AA8-A122-5CECF55C57EC}" srcOrd="5" destOrd="0" presId="urn:microsoft.com/office/officeart/2005/8/layout/balance1"/>
    <dgm:cxn modelId="{51756912-603D-4DEE-9B77-290529ED38CC}" type="presParOf" srcId="{EAEC8C15-5617-498D-8538-8131A2055D32}" destId="{99B19219-7CC9-4015-8DFF-98A21FECBECB}" srcOrd="6" destOrd="0" presId="urn:microsoft.com/office/officeart/2005/8/layout/balance1"/>
    <dgm:cxn modelId="{B393D074-CBAE-4A06-94DC-D820B8E3AE9F}" type="presParOf" srcId="{EAEC8C15-5617-498D-8538-8131A2055D32}" destId="{297DCCEC-C9AD-488C-B58F-70643C8F31E8}" srcOrd="7" destOrd="0" presId="urn:microsoft.com/office/officeart/2005/8/layout/balance1"/>
    <dgm:cxn modelId="{E1BB9FCD-BE58-4C82-B4E0-0F9AE8818353}" type="presParOf" srcId="{EAEC8C15-5617-498D-8538-8131A2055D32}" destId="{ABB701AF-1FA5-4341-81A1-9E5CFB87A93B}" srcOrd="8" destOrd="0" presId="urn:microsoft.com/office/officeart/2005/8/layout/balanc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14758-4B7F-421F-969B-587C63D53684}">
      <dsp:nvSpPr>
        <dsp:cNvPr id="0" name=""/>
        <dsp:cNvSpPr/>
      </dsp:nvSpPr>
      <dsp:spPr>
        <a:xfrm>
          <a:off x="2450716" y="0"/>
          <a:ext cx="1597521" cy="88751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Root Account</a:t>
          </a:r>
        </a:p>
      </dsp:txBody>
      <dsp:txXfrm>
        <a:off x="2476710" y="25994"/>
        <a:ext cx="1545533" cy="835523"/>
      </dsp:txXfrm>
    </dsp:sp>
    <dsp:sp modelId="{E20873F7-0522-4D2D-8BAA-3020269D17DF}">
      <dsp:nvSpPr>
        <dsp:cNvPr id="0" name=""/>
        <dsp:cNvSpPr/>
      </dsp:nvSpPr>
      <dsp:spPr>
        <a:xfrm>
          <a:off x="4758246" y="0"/>
          <a:ext cx="1597521" cy="88751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IAM</a:t>
          </a:r>
        </a:p>
      </dsp:txBody>
      <dsp:txXfrm>
        <a:off x="4784240" y="25994"/>
        <a:ext cx="1545533" cy="835523"/>
      </dsp:txXfrm>
    </dsp:sp>
    <dsp:sp modelId="{B49FC79F-DEFD-4384-9ACC-40442B429A16}">
      <dsp:nvSpPr>
        <dsp:cNvPr id="0" name=""/>
        <dsp:cNvSpPr/>
      </dsp:nvSpPr>
      <dsp:spPr>
        <a:xfrm>
          <a:off x="4070425" y="3771925"/>
          <a:ext cx="665633" cy="665633"/>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109D29-D27D-4A16-89BA-F4B359FB147E}">
      <dsp:nvSpPr>
        <dsp:cNvPr id="0" name=""/>
        <dsp:cNvSpPr/>
      </dsp:nvSpPr>
      <dsp:spPr>
        <a:xfrm rot="240000">
          <a:off x="2405730" y="3486693"/>
          <a:ext cx="3995022" cy="2793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DFC56E-25E0-43E6-95A5-B7FF82968B6A}">
      <dsp:nvSpPr>
        <dsp:cNvPr id="0" name=""/>
        <dsp:cNvSpPr/>
      </dsp:nvSpPr>
      <dsp:spPr>
        <a:xfrm rot="240000">
          <a:off x="4808693" y="2983417"/>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Granular permissions</a:t>
          </a:r>
        </a:p>
      </dsp:txBody>
      <dsp:txXfrm>
        <a:off x="4835420" y="3010144"/>
        <a:ext cx="1531925" cy="494047"/>
      </dsp:txXfrm>
    </dsp:sp>
    <dsp:sp modelId="{8A14B9F5-789C-4A1D-94F1-823377538270}">
      <dsp:nvSpPr>
        <dsp:cNvPr id="0" name=""/>
        <dsp:cNvSpPr/>
      </dsp:nvSpPr>
      <dsp:spPr>
        <a:xfrm rot="240000">
          <a:off x="4853068" y="2397659"/>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Secure access for applications</a:t>
          </a:r>
        </a:p>
      </dsp:txBody>
      <dsp:txXfrm>
        <a:off x="4879795" y="2424386"/>
        <a:ext cx="1531925" cy="494047"/>
      </dsp:txXfrm>
    </dsp:sp>
    <dsp:sp modelId="{F736458E-7D63-4AA8-A122-5CECF55C57EC}">
      <dsp:nvSpPr>
        <dsp:cNvPr id="0" name=""/>
        <dsp:cNvSpPr/>
      </dsp:nvSpPr>
      <dsp:spPr>
        <a:xfrm rot="240000">
          <a:off x="4897444" y="1811901"/>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Identity federation</a:t>
          </a:r>
        </a:p>
      </dsp:txBody>
      <dsp:txXfrm>
        <a:off x="4924171" y="1838628"/>
        <a:ext cx="1531925" cy="494047"/>
      </dsp:txXfrm>
    </dsp:sp>
    <dsp:sp modelId="{99B19219-7CC9-4015-8DFF-98A21FECBECB}">
      <dsp:nvSpPr>
        <dsp:cNvPr id="0" name=""/>
        <dsp:cNvSpPr/>
      </dsp:nvSpPr>
      <dsp:spPr>
        <a:xfrm rot="240000">
          <a:off x="4941820" y="1226143"/>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Integration with other AWS services</a:t>
          </a:r>
        </a:p>
      </dsp:txBody>
      <dsp:txXfrm>
        <a:off x="4968547" y="1252870"/>
        <a:ext cx="1531925" cy="494047"/>
      </dsp:txXfrm>
    </dsp:sp>
    <dsp:sp modelId="{297DCCEC-C9AD-488C-B58F-70643C8F31E8}">
      <dsp:nvSpPr>
        <dsp:cNvPr id="0" name=""/>
        <dsp:cNvSpPr/>
      </dsp:nvSpPr>
      <dsp:spPr>
        <a:xfrm rot="240000">
          <a:off x="2501162" y="2823665"/>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Full access to all resources</a:t>
          </a:r>
        </a:p>
      </dsp:txBody>
      <dsp:txXfrm>
        <a:off x="2527889" y="2850392"/>
        <a:ext cx="1531925" cy="494047"/>
      </dsp:txXfrm>
    </dsp:sp>
    <dsp:sp modelId="{ABB701AF-1FA5-4341-81A1-9E5CFB87A93B}">
      <dsp:nvSpPr>
        <dsp:cNvPr id="0" name=""/>
        <dsp:cNvSpPr/>
      </dsp:nvSpPr>
      <dsp:spPr>
        <a:xfrm rot="240000">
          <a:off x="2545538" y="2237907"/>
          <a:ext cx="1585379" cy="547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panose="020B0603020204020204" pitchFamily="34" charset="0"/>
              <a:ea typeface="Amazon Ember" panose="020B0603020204020204" pitchFamily="34" charset="0"/>
              <a:cs typeface="Amazon Ember" panose="020B0603020204020204" pitchFamily="34" charset="0"/>
            </a:rPr>
            <a:t>Privileges cannot be controlled</a:t>
          </a:r>
        </a:p>
      </dsp:txBody>
      <dsp:txXfrm>
        <a:off x="2572265" y="2264634"/>
        <a:ext cx="1531925" cy="494047"/>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D93E734-7399-4C1F-9D09-3FC20005ACD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IAM/latest/UserGuide/id_credentials_mfa.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IAM/latest/UserGuide/access_policies.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IAM/latest/UserGuide/access_policies_testing-policies.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nsole.aws.amazon.com/trustedadvis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premiumsupport/trustedadvisor/best-practic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premiumsupport/trustedadviso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solutions/case-studies/hungama/"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docs.aws.amazon.com/IAM/latest/UserGuide/getting-started_create-admin-group.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iam/details/mfa/smsmfa/"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aws.amazon.com/iam/details/mfa/"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awscloudtrail/latest/userguide/cloudtrail-create-a-trail-using-the-console-first-time.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docs.aws.amazon.com/awsaccountbilling/latest/aboutv2/detailed-billing-reports.html#turnonrepor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servicecatalo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ws.amazon.com/complianc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ws.amazon.com/premiumsupport/enterprise-suppor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ws.amazon.com/compliance/resource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3 </a:t>
            </a:r>
            <a:r>
              <a:rPr lang="en-US" sz="1100" dirty="0"/>
              <a:t>–  AWS Cloud Security.</a:t>
            </a:r>
          </a:p>
        </p:txBody>
      </p:sp>
    </p:spTree>
    <p:extLst>
      <p:ext uri="{BB962C8B-B14F-4D97-AF65-F5344CB8AC3E}">
        <p14:creationId xmlns:p14="http://schemas.microsoft.com/office/powerpoint/2010/main" val="73247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quickly review the key points about the shared responsibility model:</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Shared Responsibility Model consists of AWS and the customer working together to secure data in the cloud. AWS is responsible for security </a:t>
            </a:r>
            <a:r>
              <a:rPr lang="en-US" sz="1100" b="1" i="1" kern="1200" dirty="0">
                <a:solidFill>
                  <a:schemeClr val="tx1"/>
                </a:solidFill>
                <a:effectLst/>
                <a:latin typeface="+mn-lt"/>
                <a:ea typeface="+mn-ea"/>
                <a:cs typeface="+mn-cs"/>
              </a:rPr>
              <a:t>of</a:t>
            </a:r>
            <a:r>
              <a:rPr lang="en-US" sz="1100" i="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the cloud, while the customer is responsible for security </a:t>
            </a:r>
            <a:r>
              <a:rPr lang="en-US" sz="1100" b="1" i="1" kern="1200" dirty="0">
                <a:solidFill>
                  <a:schemeClr val="tx1"/>
                </a:solidFill>
                <a:effectLst/>
                <a:latin typeface="+mn-lt"/>
                <a:ea typeface="+mn-ea"/>
                <a:cs typeface="+mn-cs"/>
              </a:rPr>
              <a:t>in</a:t>
            </a:r>
            <a:r>
              <a:rPr lang="en-US" sz="1100" kern="1200" dirty="0">
                <a:solidFill>
                  <a:schemeClr val="tx1"/>
                </a:solidFill>
                <a:effectLst/>
                <a:latin typeface="+mn-lt"/>
                <a:ea typeface="+mn-ea"/>
                <a:cs typeface="+mn-cs"/>
              </a:rPr>
              <a:t> the cloud.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Customers have full control of what security measures they choose to implement, given the AWS services they are using.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Customers can use </a:t>
            </a:r>
            <a:r>
              <a:rPr lang="en-US" sz="1100" b="1" kern="1200" dirty="0">
                <a:solidFill>
                  <a:schemeClr val="tx1"/>
                </a:solidFill>
                <a:effectLst/>
                <a:latin typeface="+mn-lt"/>
                <a:ea typeface="+mn-ea"/>
                <a:cs typeface="+mn-cs"/>
              </a:rPr>
              <a:t>AWS Service Catalog </a:t>
            </a:r>
            <a:r>
              <a:rPr lang="en-US" sz="1100" kern="1200" dirty="0">
                <a:solidFill>
                  <a:schemeClr val="tx1"/>
                </a:solidFill>
                <a:effectLst/>
                <a:latin typeface="+mn-lt"/>
                <a:ea typeface="+mn-ea"/>
                <a:cs typeface="+mn-cs"/>
              </a:rPr>
              <a:t>to create and manage catalogs of IT services that have been approved for use on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products that fall into the category of IaaS, such as Amazon EC2 and Amazon VPC, are completely under the customer’s control and</a:t>
            </a:r>
            <a:r>
              <a:rPr lang="en-US" sz="1100" kern="1200" baseline="0" dirty="0">
                <a:solidFill>
                  <a:schemeClr val="tx1"/>
                </a:solidFill>
                <a:effectLst/>
                <a:latin typeface="+mn-lt"/>
                <a:ea typeface="+mn-ea"/>
                <a:cs typeface="+mn-cs"/>
              </a:rPr>
              <a:t> that </a:t>
            </a:r>
            <a:r>
              <a:rPr lang="en-US" sz="1100" kern="1200" dirty="0">
                <a:solidFill>
                  <a:schemeClr val="tx1"/>
                </a:solidFill>
                <a:effectLst/>
                <a:latin typeface="+mn-lt"/>
                <a:ea typeface="+mn-ea"/>
                <a:cs typeface="+mn-cs"/>
              </a:rPr>
              <a:t>requires them to perform all of the necessary security configuration and management tasks.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By applying the Shared Responsibility Model, AWS and its customers can ensure secure and compliant data.</a:t>
            </a:r>
          </a:p>
        </p:txBody>
      </p:sp>
    </p:spTree>
    <p:extLst>
      <p:ext uri="{BB962C8B-B14F-4D97-AF65-F5344CB8AC3E}">
        <p14:creationId xmlns:p14="http://schemas.microsoft.com/office/powerpoint/2010/main" val="31482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AWS Identity and Access Management (or IAM).</a:t>
            </a:r>
          </a:p>
        </p:txBody>
      </p:sp>
    </p:spTree>
    <p:extLst>
      <p:ext uri="{BB962C8B-B14F-4D97-AF65-F5344CB8AC3E}">
        <p14:creationId xmlns:p14="http://schemas.microsoft.com/office/powerpoint/2010/main" val="196951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IAM allows you to control access to compute, storage, database, and application services in the AWS cloud.</a:t>
            </a:r>
            <a:r>
              <a:rPr lang="en-US" sz="1100" baseline="0" dirty="0"/>
              <a:t> T</a:t>
            </a:r>
            <a:r>
              <a:rPr lang="en-US" sz="1100" kern="1200" dirty="0">
                <a:solidFill>
                  <a:schemeClr val="tx1"/>
                </a:solidFill>
                <a:effectLst/>
                <a:latin typeface="+mn-lt"/>
                <a:ea typeface="+mn-ea"/>
                <a:cs typeface="+mn-cs"/>
              </a:rPr>
              <a:t>his is known as </a:t>
            </a:r>
            <a:r>
              <a:rPr lang="en-US" sz="1100" b="1" i="0" kern="1200" dirty="0">
                <a:solidFill>
                  <a:schemeClr val="tx1"/>
                </a:solidFill>
                <a:effectLst/>
                <a:latin typeface="+mn-lt"/>
                <a:ea typeface="+mn-ea"/>
                <a:cs typeface="+mn-cs"/>
              </a:rPr>
              <a:t>authentication</a:t>
            </a:r>
            <a:r>
              <a:rPr lang="en-US" sz="1100" b="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how they can use resources is known as </a:t>
            </a:r>
            <a:r>
              <a:rPr lang="en-US" sz="1100" b="1" i="0" kern="1200" dirty="0">
                <a:solidFill>
                  <a:schemeClr val="tx1"/>
                </a:solidFill>
                <a:effectLst/>
                <a:latin typeface="+mn-lt"/>
                <a:ea typeface="+mn-ea"/>
                <a:cs typeface="+mn-cs"/>
              </a:rPr>
              <a:t>authorization</a:t>
            </a:r>
            <a:r>
              <a:rPr lang="en-US" sz="1100" kern="1200" dirty="0">
                <a:solidFill>
                  <a:schemeClr val="tx1"/>
                </a:solidFill>
                <a:effectLst/>
                <a:latin typeface="+mn-lt"/>
                <a:ea typeface="+mn-ea"/>
                <a:cs typeface="+mn-cs"/>
              </a:rPr>
              <a:t>. </a:t>
            </a:r>
            <a:r>
              <a:rPr lang="en-US" sz="1100" dirty="0"/>
              <a:t>IAM uses access control concepts you will already be familiar with such as users, groups, and permissions so you can specify which users get to access which services. </a:t>
            </a:r>
          </a:p>
        </p:txBody>
      </p:sp>
    </p:spTree>
    <p:extLst>
      <p:ext uri="{BB962C8B-B14F-4D97-AF65-F5344CB8AC3E}">
        <p14:creationId xmlns:p14="http://schemas.microsoft.com/office/powerpoint/2010/main" val="163782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ea typeface="+mn-ea"/>
                <a:cs typeface="+mn-cs"/>
              </a:rPr>
              <a:t>IAM is a tool to centrally manage access to launching, configuring, managing, and terminating your resources. It allows extremely granular control over access permissions, not just based on resource, but all the way down to determining exactly which </a:t>
            </a:r>
            <a:r>
              <a:rPr lang="en-US" sz="1050" b="1" kern="1200" dirty="0">
                <a:solidFill>
                  <a:schemeClr val="tx1"/>
                </a:solidFill>
                <a:effectLst/>
                <a:ea typeface="+mn-ea"/>
                <a:cs typeface="+mn-cs"/>
              </a:rPr>
              <a:t>Application Programming Interface (API) </a:t>
            </a:r>
            <a:r>
              <a:rPr lang="en-US" sz="1050" kern="1200" dirty="0">
                <a:solidFill>
                  <a:schemeClr val="tx1"/>
                </a:solidFill>
                <a:effectLst/>
                <a:ea typeface="+mn-ea"/>
                <a:cs typeface="+mn-cs"/>
              </a:rPr>
              <a:t>calls for each service can be made.</a:t>
            </a:r>
          </a:p>
          <a:p>
            <a:endParaRPr lang="en-US" sz="1050" kern="1200" dirty="0">
              <a:solidFill>
                <a:schemeClr val="tx1"/>
              </a:solidFill>
              <a:effectLst/>
              <a:ea typeface="+mn-ea"/>
              <a:cs typeface="+mn-cs"/>
            </a:endParaRPr>
          </a:p>
          <a:p>
            <a:r>
              <a:rPr lang="en-US" sz="1050" kern="1200" dirty="0">
                <a:solidFill>
                  <a:schemeClr val="tx1"/>
                </a:solidFill>
                <a:effectLst/>
                <a:latin typeface="+mn-lt"/>
                <a:ea typeface="+mn-ea"/>
                <a:cs typeface="+mn-cs"/>
              </a:rPr>
              <a:t>Think of the access control concepts you’re already familiar with such as users (think of these as your end users), groups (think of these as a collection of users by job function), permissions,</a:t>
            </a:r>
            <a:r>
              <a:rPr lang="en-US" sz="1050" kern="1200" baseline="0" dirty="0">
                <a:solidFill>
                  <a:schemeClr val="tx1"/>
                </a:solidFill>
                <a:effectLst/>
                <a:latin typeface="+mn-lt"/>
                <a:ea typeface="+mn-ea"/>
                <a:cs typeface="+mn-cs"/>
              </a:rPr>
              <a:t> </a:t>
            </a:r>
            <a:r>
              <a:rPr lang="en-US" sz="1050" kern="1200" dirty="0">
                <a:solidFill>
                  <a:schemeClr val="tx1"/>
                </a:solidFill>
                <a:effectLst/>
                <a:latin typeface="+mn-lt"/>
                <a:ea typeface="+mn-ea"/>
                <a:cs typeface="+mn-cs"/>
              </a:rPr>
              <a:t>which can be applied to users or groups, and roles (think of these as trusted entities). That’s exactly what IAM uses which makes it so powerful!</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Using IAM, you can create and manage AWS users and groups, and use permissions to allow and deny their access to AWS resources. IAM allows you to:</a:t>
            </a:r>
          </a:p>
          <a:p>
            <a:pPr marL="171450" lvl="0" indent="-171450">
              <a:buFont typeface="Arial" panose="020B0604020202020204" pitchFamily="34" charset="0"/>
              <a:buChar char="•"/>
            </a:pPr>
            <a:r>
              <a:rPr lang="en-US" sz="1050" b="1" kern="1200" dirty="0">
                <a:solidFill>
                  <a:schemeClr val="tx1"/>
                </a:solidFill>
                <a:effectLst/>
                <a:latin typeface="+mn-lt"/>
                <a:ea typeface="+mn-ea"/>
                <a:cs typeface="+mn-cs"/>
              </a:rPr>
              <a:t>Manage IAM users and their access </a:t>
            </a:r>
            <a:r>
              <a:rPr lang="en-US" sz="1050" kern="1200" dirty="0">
                <a:solidFill>
                  <a:schemeClr val="tx1"/>
                </a:solidFill>
                <a:effectLst/>
                <a:latin typeface="+mn-lt"/>
                <a:ea typeface="+mn-ea"/>
                <a:cs typeface="+mn-cs"/>
              </a:rPr>
              <a:t>– You can create users in IAM, assign them individual security credentials (in other words, access keys, passwords, and multi-factor authentication devices), or request temporary security credentials to provide users access to AWS services and resources. You can manage permissions in order to control which operations a user can perform.</a:t>
            </a:r>
            <a:endParaRPr lang="en-US" sz="105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50" b="1" kern="1200" dirty="0">
                <a:solidFill>
                  <a:schemeClr val="tx1"/>
                </a:solidFill>
                <a:effectLst/>
                <a:latin typeface="+mn-lt"/>
                <a:ea typeface="+mn-ea"/>
                <a:cs typeface="+mn-cs"/>
              </a:rPr>
              <a:t>Manage IAM roles and their permissions </a:t>
            </a:r>
            <a:r>
              <a:rPr lang="en-US" sz="1050" kern="1200" dirty="0">
                <a:solidFill>
                  <a:schemeClr val="tx1"/>
                </a:solidFill>
                <a:effectLst/>
                <a:latin typeface="+mn-lt"/>
                <a:ea typeface="+mn-ea"/>
                <a:cs typeface="+mn-cs"/>
              </a:rPr>
              <a:t>– You can create roles in IAM and manage permissions to control which operations can be performed by the entity, or AWS service, that assumes the role. </a:t>
            </a:r>
            <a:endParaRPr lang="en-US" sz="105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50" b="1" kern="1200" dirty="0">
                <a:solidFill>
                  <a:schemeClr val="tx1"/>
                </a:solidFill>
                <a:effectLst/>
                <a:latin typeface="+mn-lt"/>
                <a:ea typeface="+mn-ea"/>
                <a:cs typeface="+mn-cs"/>
              </a:rPr>
              <a:t>Manage federated users and their permissions </a:t>
            </a:r>
            <a:r>
              <a:rPr lang="en-US" sz="1050" kern="1200" dirty="0">
                <a:solidFill>
                  <a:schemeClr val="tx1"/>
                </a:solidFill>
                <a:effectLst/>
                <a:latin typeface="+mn-lt"/>
                <a:ea typeface="+mn-ea"/>
                <a:cs typeface="+mn-cs"/>
              </a:rPr>
              <a:t>– You can enable identity federation to allow existing identities (users, groups, and roles) from your corporate directory to access the AWS Management Console, call AWS APIs, and access resources, without the need to create an IAM user for each identity. </a:t>
            </a:r>
          </a:p>
          <a:p>
            <a:r>
              <a:rPr lang="en-US" sz="1050" dirty="0"/>
              <a:t>You can manage what resources can be accessed by who and how they can be accessed, such as terminating EC2 instances and define required credentials based on context, including who is accessing which service and what they are trying to do.  </a:t>
            </a:r>
          </a:p>
          <a:p>
            <a:pPr marL="171450" lvl="0" indent="-171450">
              <a:buFont typeface="Arial" panose="020B0604020202020204" pitchFamily="34" charset="0"/>
              <a:buChar char="•"/>
            </a:pP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5369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use different types of security credentials depending on how you interact with AWS. For example, to sign in to the console, you use a user name and password. In contrast, to make programmatic calls to AWS Application Programming Interface (API) actions, you use access keys. The table on the slide summarizes the different types of AWS security credentials and when you might use each one.</a:t>
            </a:r>
          </a:p>
        </p:txBody>
      </p:sp>
    </p:spTree>
    <p:extLst>
      <p:ext uri="{BB962C8B-B14F-4D97-AF65-F5344CB8AC3E}">
        <p14:creationId xmlns:p14="http://schemas.microsoft.com/office/powerpoint/2010/main" val="100591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you first create an AWS account, you begin with a single sign-in identity that has complete access to all AWS services and resources in the account. This identity is called the </a:t>
            </a:r>
            <a:r>
              <a:rPr lang="en-US" sz="1100" b="1" kern="1200" dirty="0">
                <a:solidFill>
                  <a:schemeClr val="tx1"/>
                </a:solidFill>
                <a:effectLst/>
                <a:latin typeface="+mn-lt"/>
                <a:ea typeface="+mn-ea"/>
                <a:cs typeface="+mn-cs"/>
              </a:rPr>
              <a:t>AWS account root user </a:t>
            </a:r>
            <a:r>
              <a:rPr lang="en-US" sz="1100" kern="1200" dirty="0">
                <a:solidFill>
                  <a:schemeClr val="tx1"/>
                </a:solidFill>
                <a:effectLst/>
                <a:latin typeface="+mn-lt"/>
                <a:ea typeface="+mn-ea"/>
                <a:cs typeface="+mn-cs"/>
              </a:rPr>
              <a:t>and is accessed by signing in with the email address and password that you used to create the account. </a:t>
            </a:r>
            <a:r>
              <a:rPr lang="en-US" sz="1100" kern="1200" dirty="0">
                <a:solidFill>
                  <a:schemeClr val="tx1"/>
                </a:solidFill>
                <a:effectLst/>
                <a:ea typeface="+mn-ea"/>
                <a:cs typeface="+mn-cs"/>
              </a:rPr>
              <a:t>AWS root accounts have </a:t>
            </a:r>
            <a:r>
              <a:rPr lang="en-US" sz="1100" b="1" i="1" kern="1200" dirty="0">
                <a:solidFill>
                  <a:schemeClr val="tx1"/>
                </a:solidFill>
                <a:effectLst/>
                <a:ea typeface="+mn-ea"/>
                <a:cs typeface="+mn-cs"/>
              </a:rPr>
              <a:t>full</a:t>
            </a:r>
            <a:r>
              <a:rPr lang="en-US" sz="1100" kern="1200" dirty="0">
                <a:solidFill>
                  <a:schemeClr val="tx1"/>
                </a:solidFill>
                <a:effectLst/>
                <a:ea typeface="+mn-ea"/>
                <a:cs typeface="+mn-cs"/>
              </a:rPr>
              <a:t> access to all resources in the account and you cannot control the privileges of the root account credentials. Therefore, AWS strongly recommends that you not use root account credentials for day-to-day interactions with AWS.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Use IAM to create additional users and assign permissions to these users, following the least privilege principle. With IAM, you can securely control access to AWS services and resources for users in your AWS account. For example, if you require administrator-level permissions, you can create an IAM user, grant that user full access, and then use those credentials to interact with AWS. Later, if you need to revoke or modify your permissions, you can delete or modify any policies that are associated with that IAM user.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Additionally, if you have multiple users that require access to your AWS account, you can create unique credentials for each user and define who has access to which resources. In other words, you don't need to share credentials. For example, you can create IAM users with read-only access to resources in your AWS account and distribute those credentials to users that require read access.</a:t>
            </a:r>
          </a:p>
        </p:txBody>
      </p:sp>
    </p:spTree>
    <p:extLst>
      <p:ext uri="{BB962C8B-B14F-4D97-AF65-F5344CB8AC3E}">
        <p14:creationId xmlns:p14="http://schemas.microsoft.com/office/powerpoint/2010/main" val="693504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adding users, you get to select how users will access AWS. There are two different types of access you can assign users: Programmatic access and AWS Management Console access.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Programmatic access enables an access key ID and secret access key for the AWS API, </a:t>
            </a:r>
            <a:r>
              <a:rPr lang="en-US" sz="1100" dirty="0"/>
              <a:t>Command Line Interface (CLI), </a:t>
            </a:r>
            <a:r>
              <a:rPr lang="en-US" sz="1100" kern="1200" dirty="0">
                <a:solidFill>
                  <a:schemeClr val="tx1"/>
                </a:solidFill>
                <a:effectLst/>
                <a:latin typeface="+mn-lt"/>
                <a:ea typeface="+mn-ea"/>
                <a:cs typeface="+mn-cs"/>
              </a:rPr>
              <a:t>SDK, and other development tools.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Another option is to give the user console access, which allows them to sign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in to the console. The console provides a simple web interface for AWS. You can log in using your AWS account name and password. If you’ve enabled Multi-Factor Authentication (MFA), you will be prompted for your device’s authentication code.</a:t>
            </a:r>
          </a:p>
        </p:txBody>
      </p:sp>
    </p:spTree>
    <p:extLst>
      <p:ext uri="{BB962C8B-B14F-4D97-AF65-F5344CB8AC3E}">
        <p14:creationId xmlns:p14="http://schemas.microsoft.com/office/powerpoint/2010/main" val="170018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a user has been authenticated, they then must be authorized to access an AWS service.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order to assign permission to a user, group or role, you have to create an IAM policy, which is a document that explicitly lists permissions. </a:t>
            </a:r>
            <a:r>
              <a:rPr lang="en-US" sz="1100" kern="1200" dirty="0">
                <a:solidFill>
                  <a:schemeClr val="tx1"/>
                </a:solidFill>
                <a:effectLst/>
                <a:ea typeface="+mn-ea"/>
                <a:cs typeface="+mn-cs"/>
              </a:rPr>
              <a:t>There are no default permissions. All actions are denied by default (</a:t>
            </a:r>
            <a:r>
              <a:rPr lang="en-US" sz="1100" i="1" kern="1200" dirty="0">
                <a:solidFill>
                  <a:schemeClr val="tx1"/>
                </a:solidFill>
                <a:effectLst/>
                <a:ea typeface="+mn-ea"/>
                <a:cs typeface="+mn-cs"/>
              </a:rPr>
              <a:t>implicit deny</a:t>
            </a:r>
            <a:r>
              <a:rPr lang="en-US" sz="1100" kern="1200" dirty="0">
                <a:solidFill>
                  <a:schemeClr val="tx1"/>
                </a:solidFill>
                <a:effectLst/>
                <a:ea typeface="+mn-ea"/>
                <a:cs typeface="+mn-cs"/>
              </a:rPr>
              <a:t>) unless they are explicitly allowed. Any actions that you didn’t explicitly allow are denied. Any actions that you explicitly deny are always denied.</a:t>
            </a: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The principle of least privilege is an important concept in computer security, promoting minimal user profile privileges based on users' job necessities. When you create IAM policies, follow the standard security advice of granting </a:t>
            </a:r>
            <a:r>
              <a:rPr lang="en-US" sz="1100" b="0" i="1" kern="1200" dirty="0">
                <a:solidFill>
                  <a:schemeClr val="tx1"/>
                </a:solidFill>
                <a:effectLst/>
                <a:latin typeface="+mn-lt"/>
                <a:ea typeface="+mn-ea"/>
                <a:cs typeface="+mn-cs"/>
              </a:rPr>
              <a:t>least privilege</a:t>
            </a:r>
            <a:r>
              <a:rPr lang="en-US" sz="1100" b="0" i="0" kern="1200" dirty="0">
                <a:solidFill>
                  <a:schemeClr val="tx1"/>
                </a:solidFill>
                <a:effectLst/>
                <a:latin typeface="+mn-lt"/>
                <a:ea typeface="+mn-ea"/>
                <a:cs typeface="+mn-cs"/>
              </a:rPr>
              <a:t>, that is, granting only the permissions required to perform a task. Determine what users need to do and then craft policies for them that let the users perform </a:t>
            </a:r>
            <a:r>
              <a:rPr lang="en-US" sz="1100" b="0" i="1" kern="1200" dirty="0">
                <a:solidFill>
                  <a:schemeClr val="tx1"/>
                </a:solidFill>
                <a:effectLst/>
                <a:latin typeface="+mn-lt"/>
                <a:ea typeface="+mn-ea"/>
                <a:cs typeface="+mn-cs"/>
              </a:rPr>
              <a:t>only</a:t>
            </a:r>
            <a:r>
              <a:rPr lang="en-US" sz="1100" b="0" i="0" kern="1200" dirty="0">
                <a:solidFill>
                  <a:schemeClr val="tx1"/>
                </a:solidFill>
                <a:effectLst/>
                <a:latin typeface="+mn-lt"/>
                <a:ea typeface="+mn-ea"/>
                <a:cs typeface="+mn-cs"/>
              </a:rPr>
              <a:t> those tasks. Start with a minimum set of permissions and grant additional permissions as necessary. Doing so is more secure than starting with permissions that are too lenient and then trying to tighten them later.</a:t>
            </a:r>
          </a:p>
          <a:p>
            <a:endParaRPr lang="en-US" sz="1100" dirty="0"/>
          </a:p>
          <a:p>
            <a:r>
              <a:rPr lang="en-US" sz="1100" dirty="0"/>
              <a:t>Note that IAM is global. It is not on a per region basis. It applies across all regions. </a:t>
            </a:r>
          </a:p>
        </p:txBody>
      </p:sp>
    </p:spTree>
    <p:extLst>
      <p:ext uri="{BB962C8B-B14F-4D97-AF65-F5344CB8AC3E}">
        <p14:creationId xmlns:p14="http://schemas.microsoft.com/office/powerpoint/2010/main" val="3376042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AWS services</a:t>
            </a:r>
            <a:r>
              <a:rPr lang="en-US" sz="1100" baseline="0" dirty="0"/>
              <a:t> and resources can be accessed using the console, CLI, or through SDKs and APIs from a wide range of supported environments. For increased security, we recommend enabling Multi Factor Authentication (MFA). With MFA, users and systems have to be authenticated before they can access AWS services and resources. There are two options for authentication devices: hardware devices and virtual MFA-compliant applications (Google Authenticator or </a:t>
            </a:r>
            <a:r>
              <a:rPr lang="en-US" sz="1100" baseline="0" dirty="0" err="1"/>
              <a:t>Authy</a:t>
            </a:r>
            <a:r>
              <a:rPr lang="en-US" sz="1100" baseline="0" dirty="0"/>
              <a:t> 2-Factor Authentication). SMS is another authentication alternative where you use </a:t>
            </a:r>
            <a:r>
              <a:rPr lang="en-US" sz="1100" b="0" i="0" kern="1200" dirty="0">
                <a:solidFill>
                  <a:schemeClr val="tx1"/>
                </a:solidFill>
                <a:effectLst/>
                <a:latin typeface="+mn-lt"/>
                <a:ea typeface="+mn-ea"/>
                <a:cs typeface="+mn-cs"/>
              </a:rPr>
              <a:t>your mobile device that can receive Short Message Service (SMS) messages to receive a code.</a:t>
            </a:r>
            <a:endParaRPr lang="en-US" sz="1100" baseline="0" dirty="0"/>
          </a:p>
          <a:p>
            <a:pPr>
              <a:spcAft>
                <a:spcPts val="600"/>
              </a:spcAft>
            </a:pPr>
            <a:endParaRPr lang="en-US" sz="1100" dirty="0"/>
          </a:p>
          <a:p>
            <a:pPr>
              <a:spcAft>
                <a:spcPts val="600"/>
              </a:spcAft>
            </a:pPr>
            <a:r>
              <a:rPr lang="en-US" sz="1100" b="0" i="0" kern="1200" dirty="0">
                <a:solidFill>
                  <a:schemeClr val="tx1"/>
                </a:solidFill>
                <a:effectLst/>
                <a:latin typeface="+mn-lt"/>
                <a:ea typeface="+mn-ea"/>
                <a:cs typeface="+mn-cs"/>
              </a:rPr>
              <a:t>The AWS Security Token Service (STS) is a web service that also enables you to request temporary, limited-privilege credentials for IAM users or for users that you authenticate. </a:t>
            </a:r>
          </a:p>
          <a:p>
            <a:pPr>
              <a:spcAft>
                <a:spcPts val="600"/>
              </a:spcAft>
            </a:pPr>
            <a:endParaRPr lang="en-US" sz="1100" dirty="0"/>
          </a:p>
          <a:p>
            <a:pPr>
              <a:spcAft>
                <a:spcPts val="600"/>
              </a:spcAft>
            </a:pPr>
            <a:r>
              <a:rPr lang="en-US" sz="1100" dirty="0"/>
              <a:t>Visit the link to learn more. </a:t>
            </a:r>
            <a:r>
              <a:rPr lang="en-US" sz="1100" baseline="0" dirty="0">
                <a:hlinkClick r:id="rId3"/>
              </a:rPr>
              <a:t>https://docs.aws.amazon.com/IAM/latest/UserGuide/id_credentials_mfa.html</a:t>
            </a:r>
            <a:r>
              <a:rPr lang="en-US" sz="1100" baseline="0" dirty="0"/>
              <a:t>. </a:t>
            </a:r>
          </a:p>
        </p:txBody>
      </p:sp>
    </p:spTree>
    <p:extLst>
      <p:ext uri="{BB962C8B-B14F-4D97-AF65-F5344CB8AC3E}">
        <p14:creationId xmlns:p14="http://schemas.microsoft.com/office/powerpoint/2010/main" val="32398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An IAM</a:t>
            </a:r>
            <a:r>
              <a:rPr lang="en-US" sz="1100" b="1" i="0" kern="1200" dirty="0">
                <a:solidFill>
                  <a:schemeClr val="tx1"/>
                </a:solidFill>
                <a:effectLst/>
                <a:ea typeface="+mn-ea"/>
                <a:cs typeface="+mn-cs"/>
              </a:rPr>
              <a:t> user </a:t>
            </a:r>
            <a:r>
              <a:rPr lang="en-US" sz="1100" kern="1200" dirty="0">
                <a:solidFill>
                  <a:schemeClr val="tx1"/>
                </a:solidFill>
                <a:effectLst/>
                <a:ea typeface="+mn-ea"/>
                <a:cs typeface="+mn-cs"/>
              </a:rPr>
              <a:t>is an entity that you create in AWS that provides a way to interact with AWS. An IAM user primarily gives people you work with identities that they can use to sign in to the console and make requests to AWS services.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Newly created IAM users have no default credentials to use to authenticate themselves and access AWS resources. You first need to assign security credentials to them for authentication and then attach permissions authorizing them to perform any AWS actions or to access any AWS resources. The credentials you create for users are what they use to uniquely identify themselves to AWS.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An IAM user is really just an identity with associated permissions. You might create an IAM user to represent an application that must have credentials in order to make requests to AWS. An application might have its own identity in your account and its own set of permissions, the same way that processes have their own identities and permissions in an operating system like Windows or Linux.</a:t>
            </a:r>
          </a:p>
          <a:p>
            <a:endParaRPr lang="en-US" sz="1100" dirty="0"/>
          </a:p>
          <a:p>
            <a:r>
              <a:rPr lang="en-US" sz="1100" dirty="0"/>
              <a:t>A best practice is to create a separate IAM user account with administrative privileges instead of using the root account user.</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942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Security is of the utmost importance to AWS. AWS delivers a scalable cloud computing environment designed for high availability and dependability, while providing the tools that enable you to run a wide range of applications. Helping to protect the confidentiality, integrity, and availability of your systems and data is critical to AWS, as is maintaining customer trust and confidence. This module is intended to provide an introduction to AWS’s approach to security, including the controls in the AWS environment and some of the products and features that AWS makes available to customers to meet their security objectives.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part one, we will review the Shared Responsibility Model. In part two, we’ll examine IAM including users, groups, and roles. In part three, we’ll explore AWS Trusted Advisor. In part four, we’ll explore AWS CloudTrail. In part five, we’ll explore AWS Config. In part six, we’ll review Day One best practices. In parts seven and eight, we’ll discuss security, compliance issues and resources. An optional step by step walk though of Day One is available at the end of this module.</a:t>
            </a:r>
          </a:p>
        </p:txBody>
      </p:sp>
    </p:spTree>
    <p:extLst>
      <p:ext uri="{BB962C8B-B14F-4D97-AF65-F5344CB8AC3E}">
        <p14:creationId xmlns:p14="http://schemas.microsoft.com/office/powerpoint/2010/main" val="205598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A </a:t>
            </a:r>
            <a:r>
              <a:rPr lang="en-US" sz="1100" b="1" i="0" kern="1200" dirty="0">
                <a:solidFill>
                  <a:schemeClr val="tx1"/>
                </a:solidFill>
                <a:effectLst/>
              </a:rPr>
              <a:t>group</a:t>
            </a:r>
            <a:r>
              <a:rPr lang="en-US" sz="1100" kern="1200" dirty="0">
                <a:solidFill>
                  <a:schemeClr val="tx1"/>
                </a:solidFill>
                <a:effectLst/>
              </a:rPr>
              <a:t> is a collection of IAM users. Groups let you specify permissions for a collection of users, which can make it easier to manage the permissions for those users. For example, you could have a group called </a:t>
            </a:r>
            <a:r>
              <a:rPr lang="en-US" sz="1100" b="1" i="0" kern="1200" dirty="0">
                <a:solidFill>
                  <a:schemeClr val="tx1"/>
                </a:solidFill>
                <a:effectLst/>
              </a:rPr>
              <a:t>Developers</a:t>
            </a:r>
            <a:r>
              <a:rPr lang="en-US" sz="1100" i="1" kern="1200" dirty="0">
                <a:solidFill>
                  <a:schemeClr val="tx1"/>
                </a:solidFill>
                <a:effectLst/>
              </a:rPr>
              <a:t> </a:t>
            </a:r>
            <a:r>
              <a:rPr lang="en-US" sz="1100" kern="1200" dirty="0">
                <a:solidFill>
                  <a:schemeClr val="tx1"/>
                </a:solidFill>
                <a:effectLst/>
              </a:rPr>
              <a:t>and give that group the types of permissions that developers typically need. Any user in that group automatically has the permissions that are assigned to the group. If a new user joins your organization and should have developer privileges, add that user to the Developers group. That automatically gives them the appropriate permissions. Similarly, if a person changes jobs in your organization, instead of editing that user's permissions, you can remove him or her from the old group and add him or her to the new group.</a:t>
            </a:r>
          </a:p>
          <a:p>
            <a:endParaRPr lang="en-US" sz="1100" kern="1200" dirty="0">
              <a:solidFill>
                <a:schemeClr val="tx1"/>
              </a:solidFill>
              <a:effectLst/>
            </a:endParaRPr>
          </a:p>
          <a:p>
            <a:r>
              <a:rPr lang="en-US" sz="1100" kern="1200" dirty="0">
                <a:solidFill>
                  <a:schemeClr val="tx1"/>
                </a:solidFill>
                <a:effectLst/>
              </a:rPr>
              <a:t>Important characteristics of groups:</a:t>
            </a:r>
          </a:p>
          <a:p>
            <a:pPr marL="171450" lvl="0" indent="-171450">
              <a:buFont typeface="Arial" panose="020B0604020202020204" pitchFamily="34" charset="0"/>
              <a:buChar char="•"/>
            </a:pPr>
            <a:r>
              <a:rPr lang="en-US" sz="1100" kern="1200" dirty="0">
                <a:solidFill>
                  <a:schemeClr val="tx1"/>
                </a:solidFill>
                <a:effectLst/>
              </a:rPr>
              <a:t>A group can contain many users, and a user can belong to multiple groups.</a:t>
            </a:r>
          </a:p>
          <a:p>
            <a:pPr marL="171450" lvl="0" indent="-171450">
              <a:buFont typeface="Arial" panose="020B0604020202020204" pitchFamily="34" charset="0"/>
              <a:buChar char="•"/>
            </a:pPr>
            <a:r>
              <a:rPr lang="en-US" sz="1100" kern="1200" dirty="0">
                <a:solidFill>
                  <a:schemeClr val="tx1"/>
                </a:solidFill>
                <a:effectLst/>
              </a:rPr>
              <a:t>Groups can't be nested; they can contain only users, not other groups.</a:t>
            </a:r>
          </a:p>
          <a:p>
            <a:pPr marL="171450" lvl="0" indent="-171450">
              <a:buFont typeface="Arial" panose="020B0604020202020204" pitchFamily="34" charset="0"/>
              <a:buChar char="•"/>
            </a:pPr>
            <a:r>
              <a:rPr lang="en-US" sz="1100" kern="1200" dirty="0">
                <a:solidFill>
                  <a:schemeClr val="tx1"/>
                </a:solidFill>
                <a:effectLst/>
              </a:rPr>
              <a:t>There's no default group that automatically includes all users in the AWS account. If you want to have a group like that, you need to create it and assign each new user to it.</a:t>
            </a:r>
          </a:p>
          <a:p>
            <a:pPr>
              <a:spcBef>
                <a:spcPts val="600"/>
              </a:spcBef>
            </a:pPr>
            <a:endParaRPr lang="en-US" sz="1100" dirty="0"/>
          </a:p>
        </p:txBody>
      </p:sp>
    </p:spTree>
    <p:extLst>
      <p:ext uri="{BB962C8B-B14F-4D97-AF65-F5344CB8AC3E}">
        <p14:creationId xmlns:p14="http://schemas.microsoft.com/office/powerpoint/2010/main" val="110873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kern="1200" dirty="0">
                <a:solidFill>
                  <a:schemeClr val="tx1"/>
                </a:solidFill>
                <a:effectLst/>
                <a:ea typeface="+mn-ea"/>
                <a:cs typeface="+mn-cs"/>
              </a:rPr>
              <a:t>Federated users do</a:t>
            </a:r>
            <a:r>
              <a:rPr lang="en-US" sz="1100" kern="1200" baseline="0" dirty="0">
                <a:solidFill>
                  <a:schemeClr val="tx1"/>
                </a:solidFill>
                <a:effectLst/>
                <a:ea typeface="+mn-ea"/>
                <a:cs typeface="+mn-cs"/>
              </a:rPr>
              <a:t> no</a:t>
            </a:r>
            <a:r>
              <a:rPr lang="en-US" sz="1100" kern="1200" dirty="0">
                <a:solidFill>
                  <a:schemeClr val="tx1"/>
                </a:solidFill>
                <a:effectLst/>
                <a:ea typeface="+mn-ea"/>
                <a:cs typeface="+mn-cs"/>
              </a:rPr>
              <a:t>t have permanent identities in your AWS account the way that IAM users do. To assign permissions to federated users, you can create an entity referred to as a </a:t>
            </a:r>
            <a:r>
              <a:rPr lang="en-US" sz="1100" b="1" i="0" kern="1200" dirty="0">
                <a:solidFill>
                  <a:schemeClr val="tx1"/>
                </a:solidFill>
                <a:effectLst/>
                <a:ea typeface="+mn-ea"/>
                <a:cs typeface="+mn-cs"/>
              </a:rPr>
              <a:t>role</a:t>
            </a:r>
            <a:r>
              <a:rPr lang="en-US" sz="1100" i="1" kern="1200" dirty="0">
                <a:solidFill>
                  <a:schemeClr val="tx1"/>
                </a:solidFill>
                <a:effectLst/>
                <a:ea typeface="+mn-ea"/>
                <a:cs typeface="+mn-cs"/>
              </a:rPr>
              <a: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 role lets you define a set of permissions to access the resources that a user or service needs, but the permissions are not attached to an IAM user or group. Instead, at run time, applications or AWS services can programmatically assume a role. When a role is assumed, AWS returns temporary security credentials that the user or application can use to make programmatic requests to AWS. Consequently, you don’t have to share long-term security credentials,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for example, by creating an IAM user, for each entity that requires access to a resource.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 create a role in the AWS account that contains the resources that you want to allow access to. When you create the role, you specify two policies: </a:t>
            </a:r>
          </a:p>
          <a:p>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kern="1200" dirty="0">
                <a:solidFill>
                  <a:schemeClr val="tx1"/>
                </a:solidFill>
                <a:effectLst/>
                <a:ea typeface="+mn-ea"/>
                <a:cs typeface="+mn-cs"/>
              </a:rPr>
              <a:t>The </a:t>
            </a:r>
            <a:r>
              <a:rPr lang="en-US" sz="1100" b="1" kern="1200" dirty="0">
                <a:solidFill>
                  <a:schemeClr val="tx1"/>
                </a:solidFill>
                <a:effectLst/>
                <a:ea typeface="+mn-ea"/>
                <a:cs typeface="+mn-cs"/>
              </a:rPr>
              <a:t>trust</a:t>
            </a:r>
            <a:r>
              <a:rPr lang="en-US" sz="1100" kern="1200" dirty="0">
                <a:solidFill>
                  <a:schemeClr val="tx1"/>
                </a:solidFill>
                <a:effectLst/>
                <a:ea typeface="+mn-ea"/>
                <a:cs typeface="+mn-cs"/>
              </a:rPr>
              <a:t> policy specifies who is allowed to assume the role,</a:t>
            </a:r>
            <a:r>
              <a:rPr lang="en-US" sz="1100" kern="1200" baseline="0" dirty="0">
                <a:solidFill>
                  <a:schemeClr val="tx1"/>
                </a:solidFill>
                <a:effectLst/>
                <a:ea typeface="+mn-ea"/>
                <a:cs typeface="+mn-cs"/>
              </a:rPr>
              <a:t> such as the </a:t>
            </a:r>
            <a:r>
              <a:rPr lang="en-US" sz="1100" kern="1200" dirty="0">
                <a:solidFill>
                  <a:schemeClr val="tx1"/>
                </a:solidFill>
                <a:effectLst/>
                <a:ea typeface="+mn-ea"/>
                <a:cs typeface="+mn-cs"/>
              </a:rPr>
              <a:t>trusted entity or principal. </a:t>
            </a:r>
          </a:p>
          <a:p>
            <a:pPr marL="171450" indent="-171450">
              <a:buFont typeface="Arial" panose="020B0604020202020204" pitchFamily="34" charset="0"/>
              <a:buChar char="•"/>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kern="1200" dirty="0">
                <a:solidFill>
                  <a:schemeClr val="tx1"/>
                </a:solidFill>
                <a:effectLst/>
                <a:ea typeface="+mn-ea"/>
                <a:cs typeface="+mn-cs"/>
              </a:rPr>
              <a:t>The </a:t>
            </a:r>
            <a:r>
              <a:rPr lang="en-US" sz="1100" b="1" kern="1200" dirty="0">
                <a:solidFill>
                  <a:schemeClr val="tx1"/>
                </a:solidFill>
                <a:effectLst/>
                <a:ea typeface="+mn-ea"/>
                <a:cs typeface="+mn-cs"/>
              </a:rPr>
              <a:t>access</a:t>
            </a:r>
            <a:r>
              <a:rPr lang="en-US" sz="1100" b="0" kern="1200" baseline="0" dirty="0">
                <a:solidFill>
                  <a:schemeClr val="tx1"/>
                </a:solidFill>
                <a:effectLst/>
                <a:ea typeface="+mn-ea"/>
                <a:cs typeface="+mn-cs"/>
              </a:rPr>
              <a:t> (or</a:t>
            </a:r>
            <a:r>
              <a:rPr lang="en-US" sz="1100" kern="1200" dirty="0">
                <a:solidFill>
                  <a:schemeClr val="tx1"/>
                </a:solidFill>
                <a:effectLst/>
                <a:ea typeface="+mn-ea"/>
                <a:cs typeface="+mn-cs"/>
              </a:rPr>
              <a:t> </a:t>
            </a:r>
            <a:r>
              <a:rPr lang="en-US" sz="1100" b="1" kern="1200" dirty="0">
                <a:solidFill>
                  <a:schemeClr val="tx1"/>
                </a:solidFill>
                <a:effectLst/>
                <a:ea typeface="+mn-ea"/>
                <a:cs typeface="+mn-cs"/>
              </a:rPr>
              <a:t>permissions</a:t>
            </a:r>
            <a:r>
              <a:rPr lang="en-US" sz="1100" b="0" kern="1200" dirty="0">
                <a:solidFill>
                  <a:schemeClr val="tx1"/>
                </a:solidFill>
                <a:effectLst/>
                <a:ea typeface="+mn-ea"/>
                <a:cs typeface="+mn-cs"/>
              </a:rPr>
              <a:t>)</a:t>
            </a:r>
            <a:r>
              <a:rPr lang="en-US" sz="1100" kern="1200" dirty="0">
                <a:solidFill>
                  <a:schemeClr val="tx1"/>
                </a:solidFill>
                <a:effectLst/>
                <a:ea typeface="+mn-ea"/>
                <a:cs typeface="+mn-cs"/>
              </a:rPr>
              <a:t> policy defines what actions and resources the principal is allowed access to. The principal can be an AWS account, an AWS service, such as Amazon EC2, a SAML provider, or an Identity Provider (IdP) that may include Login with Amazon, Facebook, or Google. The principal can also be an IAM user, group, or role from other AWS accounts, including the ones not owned by you.</a:t>
            </a:r>
          </a:p>
        </p:txBody>
      </p:sp>
    </p:spTree>
    <p:extLst>
      <p:ext uri="{BB962C8B-B14F-4D97-AF65-F5344CB8AC3E}">
        <p14:creationId xmlns:p14="http://schemas.microsoft.com/office/powerpoint/2010/main" val="819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Policies give you the opportunity to fine-tune privileges granted to IAM users, groups, and roles. Because policies are stored in JSON format, they can be used in conjunction with a version control system. It’s a good idea to define least-privilege access to each user, group, or role. That way, you can customize access to specific resources using an authorization policy.</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determining whether permission is allowed, IAM first checks for an </a:t>
            </a:r>
            <a:r>
              <a:rPr lang="en-US" sz="1100" b="1" kern="1200" dirty="0">
                <a:solidFill>
                  <a:schemeClr val="tx1"/>
                </a:solidFill>
                <a:effectLst/>
                <a:ea typeface="+mn-ea"/>
                <a:cs typeface="+mn-cs"/>
              </a:rPr>
              <a:t>explicit denial policy</a:t>
            </a:r>
            <a:r>
              <a:rPr lang="en-US" sz="1100" kern="1200" dirty="0">
                <a:solidFill>
                  <a:schemeClr val="tx1"/>
                </a:solidFill>
                <a:effectLst/>
                <a:ea typeface="+mn-ea"/>
                <a:cs typeface="+mn-cs"/>
              </a:rPr>
              <a:t>. If one does not exist, it then checks for an </a:t>
            </a:r>
            <a:r>
              <a:rPr lang="en-US" sz="1100" b="1" kern="1200" dirty="0">
                <a:solidFill>
                  <a:schemeClr val="tx1"/>
                </a:solidFill>
                <a:effectLst/>
                <a:ea typeface="+mn-ea"/>
                <a:cs typeface="+mn-cs"/>
              </a:rPr>
              <a:t>explicit allow policy</a:t>
            </a:r>
            <a:r>
              <a:rPr lang="en-US" sz="1100" kern="1200" dirty="0">
                <a:solidFill>
                  <a:schemeClr val="tx1"/>
                </a:solidFill>
                <a:effectLst/>
                <a:ea typeface="+mn-ea"/>
                <a:cs typeface="+mn-cs"/>
              </a:rPr>
              <a:t>. If neither an explicit deny or explicit allow policy exists, IAM reverts to the default: </a:t>
            </a:r>
            <a:r>
              <a:rPr lang="en-US" sz="1100" b="1" kern="1200" dirty="0">
                <a:solidFill>
                  <a:schemeClr val="tx1"/>
                </a:solidFill>
                <a:effectLst/>
                <a:ea typeface="+mn-ea"/>
                <a:cs typeface="+mn-cs"/>
              </a:rPr>
              <a:t>implicit deny</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263700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19750" cy="3600450"/>
          </a:xfrm>
        </p:spPr>
        <p:txBody>
          <a:bodyPr/>
          <a:lstStyle/>
          <a:p>
            <a:r>
              <a:rPr lang="en-US" sz="1000" dirty="0"/>
              <a:t>An IAM policy is a formal statement of one or more permissions. Policies can be attached to any IAM entity, which includes a user, group, role, or resource. For example, you can attach a policy to your AWS resources to block all requests that do not come from an approved Internet Protocol (IP) address range. Policies specify what actions are allowed, which resources to allow the actions on, and what the effect will be when the user requests access to the resources.</a:t>
            </a:r>
          </a:p>
          <a:p>
            <a:endParaRPr lang="en-US" sz="1000" kern="1200" dirty="0">
              <a:solidFill>
                <a:schemeClr val="tx1"/>
              </a:solidFill>
              <a:effectLst/>
              <a:ea typeface="+mn-ea"/>
              <a:cs typeface="+mn-cs"/>
            </a:endParaRPr>
          </a:p>
          <a:p>
            <a:r>
              <a:rPr lang="en-US" sz="1000" kern="1200" dirty="0">
                <a:solidFill>
                  <a:schemeClr val="tx1"/>
                </a:solidFill>
                <a:effectLst/>
                <a:ea typeface="+mn-ea"/>
                <a:cs typeface="+mn-cs"/>
              </a:rPr>
              <a:t>The order in which the policies are evaluated has no effect on the outcome of the evaluation. All policies are evaluated, and the result is always that the request is either allowed or denied. When there is a conflict, the most restrictive policy wins.</a:t>
            </a:r>
          </a:p>
          <a:p>
            <a:endParaRPr lang="en-US" sz="1000" kern="1200" dirty="0">
              <a:solidFill>
                <a:schemeClr val="tx1"/>
              </a:solidFill>
              <a:effectLst/>
              <a:ea typeface="+mn-ea"/>
              <a:cs typeface="+mn-cs"/>
            </a:endParaRPr>
          </a:p>
          <a:p>
            <a:r>
              <a:rPr lang="en-US" sz="1000" kern="1200" dirty="0">
                <a:solidFill>
                  <a:schemeClr val="tx1"/>
                </a:solidFill>
                <a:effectLst/>
                <a:ea typeface="+mn-ea"/>
                <a:cs typeface="+mn-cs"/>
              </a:rPr>
              <a:t>There are two types of IAM policies. </a:t>
            </a:r>
            <a:r>
              <a:rPr lang="en-US" sz="1000" b="1" kern="1200" baseline="0" dirty="0">
                <a:effectLst/>
                <a:latin typeface="+mn-lt"/>
                <a:ea typeface="+mn-ea"/>
                <a:cs typeface="+mn-cs"/>
              </a:rPr>
              <a:t>Identity-based policies </a:t>
            </a:r>
            <a:r>
              <a:rPr lang="en-US" sz="1000" kern="1200" baseline="0" dirty="0">
                <a:effectLst/>
                <a:latin typeface="+mn-lt"/>
                <a:ea typeface="+mn-ea"/>
                <a:cs typeface="+mn-cs"/>
              </a:rPr>
              <a:t>are permission policies that you can attach to a principal, or identity, such as an IAM user, role or group. These policies control what actions that identity can perform, on which resources, and under what conditions. Identity-based policies can be further categorized as:</a:t>
            </a:r>
          </a:p>
          <a:p>
            <a:pPr marL="171450" indent="-171450">
              <a:buFont typeface="Arial" panose="020B0604020202020204" pitchFamily="34" charset="0"/>
              <a:buChar char="•"/>
            </a:pPr>
            <a:r>
              <a:rPr lang="en-US" sz="1000" b="1" kern="1200" baseline="0" dirty="0">
                <a:effectLst/>
                <a:latin typeface="+mn-lt"/>
                <a:ea typeface="+mn-ea"/>
                <a:cs typeface="+mn-cs"/>
              </a:rPr>
              <a:t>Managed policies:</a:t>
            </a:r>
            <a:r>
              <a:rPr lang="en-US" sz="1000" kern="1200" baseline="0" dirty="0">
                <a:effectLst/>
                <a:latin typeface="+mn-lt"/>
                <a:ea typeface="+mn-ea"/>
                <a:cs typeface="+mn-cs"/>
              </a:rPr>
              <a:t> Standalone identity-based policies that you can attach to multiple users, groups, and roles in your AWS account</a:t>
            </a:r>
          </a:p>
          <a:p>
            <a:pPr marL="171450" indent="-171450">
              <a:buFont typeface="Arial" panose="020B0604020202020204" pitchFamily="34" charset="0"/>
              <a:buChar char="•"/>
            </a:pPr>
            <a:r>
              <a:rPr lang="en-US" sz="1000" b="1" kern="1200" baseline="0" dirty="0">
                <a:effectLst/>
                <a:latin typeface="+mn-lt"/>
                <a:ea typeface="+mn-ea"/>
                <a:cs typeface="+mn-cs"/>
              </a:rPr>
              <a:t>Inline policies:</a:t>
            </a:r>
            <a:r>
              <a:rPr lang="en-US" sz="1000" kern="1200" baseline="0" dirty="0">
                <a:effectLst/>
                <a:latin typeface="+mn-lt"/>
                <a:ea typeface="+mn-ea"/>
                <a:cs typeface="+mn-cs"/>
              </a:rPr>
              <a:t> Policies that you create and manage and that are embedded directly into a single user group or role.</a:t>
            </a:r>
          </a:p>
          <a:p>
            <a:r>
              <a:rPr lang="en-US" sz="1000" b="1" kern="1200" baseline="0" dirty="0">
                <a:effectLst/>
                <a:latin typeface="+mn-lt"/>
                <a:ea typeface="+mn-ea"/>
                <a:cs typeface="+mn-cs"/>
              </a:rPr>
              <a:t>Resource-based policies </a:t>
            </a:r>
            <a:r>
              <a:rPr lang="en-US" sz="1000" kern="1200" baseline="0" dirty="0">
                <a:effectLst/>
                <a:latin typeface="+mn-lt"/>
                <a:ea typeface="+mn-ea"/>
                <a:cs typeface="+mn-cs"/>
              </a:rPr>
              <a:t>are JSON policy documents that you attach to a resource, such as an Amazon S3 Bucket. These policies control what actions a specified principal can perform on that resource and under what conditions. Resource-based policies are inline policies. There are not managed resource-based policies. </a:t>
            </a:r>
            <a:r>
              <a:rPr lang="en-US" sz="1000" dirty="0"/>
              <a:t>For more information, select the link. </a:t>
            </a:r>
            <a:r>
              <a:rPr lang="en-US" sz="1000" kern="1200" baseline="0" dirty="0">
                <a:effectLst/>
                <a:latin typeface="+mn-lt"/>
                <a:ea typeface="+mn-ea"/>
                <a:cs typeface="+mn-cs"/>
              </a:rPr>
              <a:t> </a:t>
            </a:r>
            <a:r>
              <a:rPr lang="en-US" sz="1000" kern="1200" baseline="0" dirty="0">
                <a:effectLst/>
                <a:latin typeface="+mn-lt"/>
                <a:ea typeface="+mn-ea"/>
                <a:cs typeface="+mn-cs"/>
                <a:hlinkClick r:id="rId3"/>
              </a:rPr>
              <a:t>https://docs.aws.amazon.com/IAM/latest/UserGuide/access_policies.html</a:t>
            </a:r>
            <a:endParaRPr lang="en-US" sz="1000" kern="1200" baseline="0" dirty="0">
              <a:effectLst/>
              <a:latin typeface="+mn-lt"/>
              <a:ea typeface="+mn-ea"/>
              <a:cs typeface="+mn-cs"/>
            </a:endParaRPr>
          </a:p>
          <a:p>
            <a:endParaRPr lang="en-US" sz="1000" kern="1200" dirty="0">
              <a:solidFill>
                <a:schemeClr val="tx1"/>
              </a:solidFill>
              <a:effectLst/>
              <a:ea typeface="+mn-ea"/>
              <a:cs typeface="+mn-cs"/>
            </a:endParaRPr>
          </a:p>
          <a:p>
            <a:r>
              <a:rPr lang="en-US" sz="1000" dirty="0"/>
              <a:t>When attaching the same policy to multiple IAM users, put the users in a group and attach the policy to the group instead. Additionally, you can use the IAM policy simulator to test and troubleshoot IAM and resource-based policies. Select the link to learn more about the IAM policy simulator. </a:t>
            </a:r>
          </a:p>
          <a:p>
            <a:r>
              <a:rPr lang="en-US" sz="1000" b="0" i="0" kern="1200" dirty="0">
                <a:solidFill>
                  <a:schemeClr val="tx1"/>
                </a:solidFill>
                <a:effectLst/>
                <a:latin typeface="+mn-lt"/>
                <a:ea typeface="+mn-ea"/>
                <a:cs typeface="+mn-cs"/>
                <a:hlinkClick r:id="rId4"/>
              </a:rPr>
              <a:t>https://docs.aws.amazon.com/IAM/latest/UserGuide/access_policies_testing-policies.html</a:t>
            </a:r>
            <a:r>
              <a:rPr lang="en-US" sz="1000" b="0" i="0" kern="1200" dirty="0">
                <a:solidFill>
                  <a:schemeClr val="tx1"/>
                </a:solidFill>
                <a:effectLst/>
                <a:latin typeface="+mn-lt"/>
                <a:ea typeface="+mn-ea"/>
                <a:cs typeface="+mn-cs"/>
              </a:rPr>
              <a:t> </a:t>
            </a:r>
            <a:endParaRPr lang="en-US" sz="1000" kern="1200" dirty="0">
              <a:solidFill>
                <a:schemeClr val="tx1"/>
              </a:solidFill>
              <a:effectLst/>
              <a:ea typeface="+mn-ea"/>
              <a:cs typeface="+mn-cs"/>
            </a:endParaRPr>
          </a:p>
        </p:txBody>
      </p:sp>
    </p:spTree>
    <p:extLst>
      <p:ext uri="{BB962C8B-B14F-4D97-AF65-F5344CB8AC3E}">
        <p14:creationId xmlns:p14="http://schemas.microsoft.com/office/powerpoint/2010/main" val="2533920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policy gives users access to only the following:</a:t>
            </a:r>
          </a:p>
          <a:p>
            <a:pPr marL="171450" lvl="0" indent="-171450">
              <a:buFont typeface="Arial" panose="020B0604020202020204" pitchFamily="34" charset="0"/>
              <a:buChar char="•"/>
            </a:pPr>
            <a:r>
              <a:rPr lang="en-US" sz="1100" kern="1200" dirty="0">
                <a:solidFill>
                  <a:schemeClr val="tx1"/>
                </a:solidFill>
                <a:effectLst/>
                <a:ea typeface="+mn-ea"/>
                <a:cs typeface="+mn-cs"/>
              </a:rPr>
              <a:t>The DynamoDB table whose name is represented by table-name.</a:t>
            </a:r>
          </a:p>
          <a:p>
            <a:pPr marL="171450" lvl="0" indent="-171450">
              <a:buFont typeface="Arial" panose="020B0604020202020204" pitchFamily="34" charset="0"/>
              <a:buChar char="•"/>
            </a:pPr>
            <a:r>
              <a:rPr lang="en-US" sz="1100" kern="1200" dirty="0">
                <a:solidFill>
                  <a:schemeClr val="tx1"/>
                </a:solidFill>
                <a:effectLst/>
                <a:ea typeface="+mn-ea"/>
                <a:cs typeface="+mn-cs"/>
              </a:rPr>
              <a:t>The AWS account's corporate Amazon S3 bucket, whose name is represented by bucket-name and all the objects that it contains.</a:t>
            </a:r>
          </a:p>
          <a:p>
            <a:pPr marL="0" lvl="0" indent="0">
              <a:buFont typeface="Arial" panose="020B0604020202020204" pitchFamily="34" charset="0"/>
              <a:buNone/>
            </a:pP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policy includes an explicit deny ("Effect":"Deny") element. In conjunction with the </a:t>
            </a:r>
            <a:r>
              <a:rPr lang="en-US" sz="1100" b="1" kern="1200" dirty="0">
                <a:solidFill>
                  <a:schemeClr val="tx1"/>
                </a:solidFill>
                <a:effectLst/>
                <a:ea typeface="+mn-ea"/>
                <a:cs typeface="+mn-cs"/>
              </a:rPr>
              <a:t>NotResource</a:t>
            </a:r>
            <a:r>
              <a:rPr lang="en-US" sz="1100" kern="1200" dirty="0">
                <a:solidFill>
                  <a:schemeClr val="tx1"/>
                </a:solidFill>
                <a:effectLst/>
                <a:ea typeface="+mn-ea"/>
                <a:cs typeface="+mn-cs"/>
              </a:rPr>
              <a:t> element, which helps to ensure that the users can not use any AWS actions or resources except those specified in the policy, even if permissions have been granted in another policy. An explicit deny statement takes precedence over an allow statement.</a:t>
            </a:r>
          </a:p>
        </p:txBody>
      </p:sp>
    </p:spTree>
    <p:extLst>
      <p:ext uri="{BB962C8B-B14F-4D97-AF65-F5344CB8AC3E}">
        <p14:creationId xmlns:p14="http://schemas.microsoft.com/office/powerpoint/2010/main" val="2759216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It’s important to note that one policy can be assigned to an IAM user, IAM group, and IAM roles.</a:t>
            </a:r>
          </a:p>
          <a:p>
            <a:r>
              <a:rPr lang="en-US" sz="1100" b="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Now that we</a:t>
            </a:r>
            <a:r>
              <a:rPr lang="en-US" sz="1100" kern="1200" baseline="0" dirty="0">
                <a:solidFill>
                  <a:schemeClr val="tx1"/>
                </a:solidFill>
                <a:effectLst/>
                <a:latin typeface="+mn-lt"/>
                <a:ea typeface="+mn-ea"/>
                <a:cs typeface="+mn-cs"/>
              </a:rPr>
              <a:t> ha</a:t>
            </a:r>
            <a:r>
              <a:rPr lang="en-US" sz="1100" kern="1200" dirty="0">
                <a:solidFill>
                  <a:schemeClr val="tx1"/>
                </a:solidFill>
                <a:effectLst/>
                <a:latin typeface="+mn-lt"/>
                <a:ea typeface="+mn-ea"/>
                <a:cs typeface="+mn-cs"/>
              </a:rPr>
              <a:t>ve covered the basic concepts of IAM, let’s log in to the console, create a user, assign the user to a group, and apply permissions.</a:t>
            </a:r>
          </a:p>
        </p:txBody>
      </p:sp>
    </p:spTree>
    <p:extLst>
      <p:ext uri="{BB962C8B-B14F-4D97-AF65-F5344CB8AC3E}">
        <p14:creationId xmlns:p14="http://schemas.microsoft.com/office/powerpoint/2010/main" val="3896809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please take a moment to review the IAM console demonstration located in the learning management system.</a:t>
            </a:r>
          </a:p>
        </p:txBody>
      </p:sp>
    </p:spTree>
    <p:extLst>
      <p:ext uri="{BB962C8B-B14F-4D97-AF65-F5344CB8AC3E}">
        <p14:creationId xmlns:p14="http://schemas.microsoft.com/office/powerpoint/2010/main" val="1533324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let’s look at some additional service that can be used to improve overall security and compliance.</a:t>
            </a:r>
          </a:p>
          <a:p>
            <a:r>
              <a:rPr lang="en-US" sz="1100" kern="1200" dirty="0">
                <a:solidFill>
                  <a:schemeClr val="tx1"/>
                </a:solidFill>
                <a:effectLst/>
                <a:latin typeface="+mn-lt"/>
                <a:ea typeface="+mn-ea"/>
                <a:cs typeface="+mn-cs"/>
              </a:rPr>
              <a:t> </a:t>
            </a:r>
          </a:p>
          <a:p>
            <a:r>
              <a:rPr lang="en-US" sz="1100" dirty="0"/>
              <a:t>AWS Trusted Advisor is like your customized cloud expert. It provides four of the most popular performance and security recommendations to all AWS customers. Let’s look at details and a case study to understand this service.</a:t>
            </a:r>
          </a:p>
          <a:p>
            <a:endParaRPr lang="en-US" sz="1100" dirty="0"/>
          </a:p>
        </p:txBody>
      </p:sp>
    </p:spTree>
    <p:extLst>
      <p:ext uri="{BB962C8B-B14F-4D97-AF65-F5344CB8AC3E}">
        <p14:creationId xmlns:p14="http://schemas.microsoft.com/office/powerpoint/2010/main" val="1262651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b="0" dirty="0"/>
              <a:t>AWS Trusted Advisor is a </a:t>
            </a:r>
            <a:r>
              <a:rPr lang="en-US" sz="1100" b="0" i="0" kern="1200" dirty="0">
                <a:solidFill>
                  <a:schemeClr val="tx1"/>
                </a:solidFill>
                <a:effectLst/>
                <a:latin typeface="+mn-lt"/>
                <a:ea typeface="+mn-ea"/>
                <a:cs typeface="+mn-cs"/>
              </a:rPr>
              <a:t>an online resource to help you reduce cost, increase performance, and improve security by optimizing your AWS environment. It provides best practices,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checks,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 in five categories</a:t>
            </a:r>
            <a:r>
              <a:rPr lang="en-US" sz="1100" dirty="0"/>
              <a:t> including:</a:t>
            </a: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Cost Optimization</a:t>
            </a:r>
            <a:r>
              <a:rPr lang="en-US" sz="1100" b="0" i="0" kern="1200" dirty="0">
                <a:solidFill>
                  <a:schemeClr val="tx1"/>
                </a:solidFill>
                <a:effectLst/>
                <a:latin typeface="+mn-lt"/>
                <a:ea typeface="+mn-ea"/>
                <a:cs typeface="+mn-cs"/>
              </a:rPr>
              <a:t>: See how you can save money on AWS by eliminating unused and idle resources or making commitments to reserved capacity.</a:t>
            </a:r>
          </a:p>
          <a:p>
            <a:pPr marL="228600" indent="-228600">
              <a:buFont typeface="+mj-lt"/>
              <a:buAutoNum type="arabicPeriod"/>
            </a:pPr>
            <a:r>
              <a:rPr lang="en-US" sz="1100" b="1" i="0" kern="1200" dirty="0">
                <a:solidFill>
                  <a:schemeClr val="tx1"/>
                </a:solidFill>
                <a:effectLst/>
                <a:latin typeface="+mn-lt"/>
                <a:ea typeface="+mn-ea"/>
                <a:cs typeface="+mn-cs"/>
              </a:rPr>
              <a:t>Performance</a:t>
            </a:r>
            <a:r>
              <a:rPr lang="en-US" sz="1100" b="0" i="0" kern="1200" dirty="0">
                <a:solidFill>
                  <a:schemeClr val="tx1"/>
                </a:solidFill>
                <a:effectLst/>
                <a:latin typeface="+mn-lt"/>
                <a:ea typeface="+mn-ea"/>
                <a:cs typeface="+mn-cs"/>
              </a:rPr>
              <a:t>: Improve the performance of your service by checking your service limits, ensuring you take advantage of provisioned throughput, and monitoring for over-utilized instances.</a:t>
            </a:r>
          </a:p>
          <a:p>
            <a:pPr marL="228600" indent="-228600">
              <a:buFont typeface="+mj-lt"/>
              <a:buAutoNum type="arabicPeriod"/>
            </a:pPr>
            <a:r>
              <a:rPr lang="en-US" sz="1100" b="1" i="0" kern="1200" dirty="0">
                <a:solidFill>
                  <a:schemeClr val="tx1"/>
                </a:solidFill>
                <a:effectLst/>
                <a:latin typeface="+mn-lt"/>
                <a:ea typeface="+mn-ea"/>
                <a:cs typeface="+mn-cs"/>
              </a:rPr>
              <a:t>Security</a:t>
            </a:r>
            <a:r>
              <a:rPr lang="en-US" sz="1100" b="0" i="0" kern="1200" dirty="0">
                <a:solidFill>
                  <a:schemeClr val="tx1"/>
                </a:solidFill>
                <a:effectLst/>
                <a:latin typeface="+mn-lt"/>
                <a:ea typeface="+mn-ea"/>
                <a:cs typeface="+mn-cs"/>
              </a:rPr>
              <a:t>: Improve the security of your application by closing gaps, enabling various AWS security features, and examining your permissions.</a:t>
            </a:r>
          </a:p>
          <a:p>
            <a:pPr marL="228600" indent="-228600">
              <a:buFont typeface="+mj-lt"/>
              <a:buAutoNum type="arabicPeriod"/>
            </a:pPr>
            <a:r>
              <a:rPr lang="en-US" sz="1100" b="1" i="0" kern="1200" dirty="0">
                <a:solidFill>
                  <a:schemeClr val="tx1"/>
                </a:solidFill>
                <a:effectLst/>
                <a:latin typeface="+mn-lt"/>
                <a:ea typeface="+mn-ea"/>
                <a:cs typeface="+mn-cs"/>
              </a:rPr>
              <a:t>Fault Tolerance</a:t>
            </a:r>
            <a:r>
              <a:rPr lang="en-US" sz="1100" b="0" i="0" kern="1200" dirty="0">
                <a:solidFill>
                  <a:schemeClr val="tx1"/>
                </a:solidFill>
                <a:effectLst/>
                <a:latin typeface="+mn-lt"/>
                <a:ea typeface="+mn-ea"/>
                <a:cs typeface="+mn-cs"/>
              </a:rPr>
              <a:t>: Increase the availability and redundancy of your AWS application by taking advantage of automatic scaling, health checks, multiple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Availability Zones, and backup capabilities.</a:t>
            </a:r>
          </a:p>
          <a:p>
            <a:pPr marL="228600" indent="-228600">
              <a:buFont typeface="+mj-lt"/>
              <a:buAutoNum type="arabicPeriod"/>
            </a:pPr>
            <a:r>
              <a:rPr lang="en-US" sz="1100" b="1" i="0" kern="1200" dirty="0">
                <a:solidFill>
                  <a:schemeClr val="tx1"/>
                </a:solidFill>
                <a:effectLst/>
                <a:latin typeface="+mn-lt"/>
                <a:ea typeface="+mn-ea"/>
                <a:cs typeface="+mn-cs"/>
              </a:rPr>
              <a:t>Service Limits</a:t>
            </a:r>
            <a:r>
              <a:rPr lang="en-US" sz="1100" b="0" i="0" kern="1200" dirty="0">
                <a:solidFill>
                  <a:schemeClr val="tx1"/>
                </a:solidFill>
                <a:effectLst/>
                <a:latin typeface="+mn-lt"/>
                <a:ea typeface="+mn-ea"/>
                <a:cs typeface="+mn-cs"/>
              </a:rPr>
              <a:t>: Checks for service usage that is more than 80% of the service limit. </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status of the check is shown by using color coding on the dashboard page:</a:t>
            </a: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Red</a:t>
            </a:r>
            <a:r>
              <a:rPr lang="en-US" sz="1100" b="0" i="0" kern="1200" dirty="0">
                <a:solidFill>
                  <a:schemeClr val="tx1"/>
                </a:solidFill>
                <a:effectLst/>
                <a:latin typeface="+mn-lt"/>
                <a:ea typeface="+mn-ea"/>
                <a:cs typeface="+mn-cs"/>
              </a:rPr>
              <a:t>: Action is recommended</a:t>
            </a: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Yellow</a:t>
            </a:r>
            <a:r>
              <a:rPr lang="en-US" sz="1100" b="0" i="0" kern="1200" dirty="0">
                <a:solidFill>
                  <a:schemeClr val="tx1"/>
                </a:solidFill>
                <a:effectLst/>
                <a:latin typeface="+mn-lt"/>
                <a:ea typeface="+mn-ea"/>
                <a:cs typeface="+mn-cs"/>
              </a:rPr>
              <a:t>: Investigation is recommended</a:t>
            </a: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Green</a:t>
            </a:r>
            <a:r>
              <a:rPr lang="en-US" sz="1100" b="0" i="0" kern="1200" dirty="0">
                <a:solidFill>
                  <a:schemeClr val="tx1"/>
                </a:solidFill>
                <a:effectLst/>
                <a:latin typeface="+mn-lt"/>
                <a:ea typeface="+mn-ea"/>
                <a:cs typeface="+mn-cs"/>
              </a:rPr>
              <a:t>: No problem has been detected</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a:defRPr/>
            </a:pPr>
            <a:r>
              <a:rPr lang="en-US" sz="1100" dirty="0"/>
              <a:t>You can visit the Trusted Advisor Console by selecting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hlinkClick r:id="rId3"/>
              </a:rPr>
              <a:t>https://console.aws.amazon.com/trustedadvisor/</a:t>
            </a:r>
            <a:endParaRPr lang="en-US" sz="1100" baseline="0" dirty="0"/>
          </a:p>
          <a:p>
            <a:endParaRPr lang="en-US" sz="1100" b="0" dirty="0"/>
          </a:p>
        </p:txBody>
      </p:sp>
    </p:spTree>
    <p:extLst>
      <p:ext uri="{BB962C8B-B14F-4D97-AF65-F5344CB8AC3E}">
        <p14:creationId xmlns:p14="http://schemas.microsoft.com/office/powerpoint/2010/main" val="3978390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Trusted Advisor provides popular performance and security recommendations to all AWS customers. </a:t>
            </a:r>
            <a:r>
              <a:rPr lang="en-US" sz="1100" b="0" i="0" kern="1200" dirty="0">
                <a:solidFill>
                  <a:schemeClr val="tx1"/>
                </a:solidFill>
                <a:effectLst/>
                <a:latin typeface="+mn-lt"/>
                <a:ea typeface="+mn-ea"/>
                <a:cs typeface="+mn-cs"/>
              </a:rPr>
              <a:t>These six Trusted Advisor checks are available to all customers at no cost:</a:t>
            </a:r>
          </a:p>
          <a:p>
            <a:pPr marL="457200" indent="-457200">
              <a:buFont typeface="+mj-lt"/>
              <a:buAutoNum type="arabicPeriod"/>
            </a:pPr>
            <a:r>
              <a:rPr lang="en-US" sz="1100" dirty="0"/>
              <a:t>Service Limits</a:t>
            </a:r>
          </a:p>
          <a:p>
            <a:pPr marL="457200" indent="-457200">
              <a:buFont typeface="+mj-lt"/>
              <a:buAutoNum type="arabicPeriod"/>
            </a:pPr>
            <a:r>
              <a:rPr lang="en-US" sz="1100" dirty="0"/>
              <a:t>Security Groups – Specific Ports Unrestricted</a:t>
            </a:r>
          </a:p>
          <a:p>
            <a:pPr marL="457200" indent="-457200">
              <a:buFont typeface="+mj-lt"/>
              <a:buAutoNum type="arabicPeriod"/>
            </a:pPr>
            <a:r>
              <a:rPr lang="en-US" sz="1100" dirty="0"/>
              <a:t>IAM Use</a:t>
            </a:r>
          </a:p>
          <a:p>
            <a:pPr marL="457200" indent="-457200">
              <a:buFont typeface="+mj-lt"/>
              <a:buAutoNum type="arabicPeriod"/>
            </a:pPr>
            <a:r>
              <a:rPr lang="en-US" sz="1100" dirty="0"/>
              <a:t>Multi-Factor Authentication (MFA) on Root Account</a:t>
            </a:r>
          </a:p>
          <a:p>
            <a:pPr marL="457200" indent="-457200">
              <a:buFont typeface="+mj-lt"/>
              <a:buAutoNum type="arabicPeriod"/>
            </a:pPr>
            <a:r>
              <a:rPr lang="en-US" sz="1100" dirty="0"/>
              <a:t>Elastic Block Store (EBS) Public Snapshots</a:t>
            </a:r>
          </a:p>
          <a:p>
            <a:pPr marL="457200" indent="-457200">
              <a:buFont typeface="+mj-lt"/>
              <a:buAutoNum type="arabicPeriod"/>
            </a:pPr>
            <a:r>
              <a:rPr lang="en-US" sz="1100" dirty="0"/>
              <a:t>Relational Database Service (RDS) Public Snapshots</a:t>
            </a:r>
          </a:p>
          <a:p>
            <a:endParaRPr lang="en-US" sz="1100" dirty="0"/>
          </a:p>
          <a:p>
            <a:r>
              <a:rPr lang="en-US" sz="1100" dirty="0"/>
              <a:t>The complete set of checks and guidance is available with Business and Enterprise Support plans. AWS Trusted Advisor helps you to provision your resources following best practices to improve system performance and reliability, increase security, and look for opportunities to save money.</a:t>
            </a:r>
          </a:p>
          <a:p>
            <a:endParaRPr lang="en-US" sz="1100" dirty="0"/>
          </a:p>
          <a:p>
            <a:r>
              <a:rPr lang="en-US" sz="1100" dirty="0"/>
              <a:t>For more information about Trusted Advisor best practices, select the link. </a:t>
            </a:r>
            <a:r>
              <a:rPr lang="en-US" sz="1100" dirty="0">
                <a:hlinkClick r:id="rId3"/>
              </a:rPr>
              <a:t>https://aws.amazon.com/premiumsupport/trustedadvisor/best-practices/</a:t>
            </a:r>
            <a:r>
              <a:rPr lang="en-US" sz="1100" dirty="0"/>
              <a:t>. </a:t>
            </a:r>
          </a:p>
        </p:txBody>
      </p:sp>
    </p:spTree>
    <p:extLst>
      <p:ext uri="{BB962C8B-B14F-4D97-AF65-F5344CB8AC3E}">
        <p14:creationId xmlns:p14="http://schemas.microsoft.com/office/powerpoint/2010/main" val="295546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goal of this module is to familiarize you with all of the security considerations for your cloud solution. We’ll review security tools and best practices to help you understand key security concepts related to the Shared Responsibility Model and IAM. </a:t>
            </a:r>
            <a:br>
              <a:rPr lang="en-US" sz="1100" dirty="0"/>
            </a:br>
            <a:br>
              <a:rPr lang="en-US" sz="1100" dirty="0"/>
            </a:br>
            <a:r>
              <a:rPr lang="en-US" sz="1100" dirty="0"/>
              <a:t>In this module, we’ll describe the AWS Shared Responsibility Model, examine IAM users, groups and roles and describe different types of security credentials. We’ll review the AWS Trusted Advisor checks and discuss security compliance. </a:t>
            </a:r>
          </a:p>
          <a:p>
            <a:r>
              <a:rPr lang="en-US" sz="1100" dirty="0"/>
              <a:t> </a:t>
            </a:r>
          </a:p>
          <a:p>
            <a:r>
              <a:rPr lang="en-US" sz="1100" dirty="0"/>
              <a:t>The demonstration of Day 1 best practices will walk you through the best practices for setting up an account from beginning to end.</a:t>
            </a:r>
          </a:p>
        </p:txBody>
      </p:sp>
    </p:spTree>
    <p:extLst>
      <p:ext uri="{BB962C8B-B14F-4D97-AF65-F5344CB8AC3E}">
        <p14:creationId xmlns:p14="http://schemas.microsoft.com/office/powerpoint/2010/main" val="2198090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dirty="0"/>
              <a:t>AWS Trusted Advisor provides a suite of features for you to customize recommendations and to proactively monitor your AWS resources including: </a:t>
            </a:r>
            <a:endParaRPr lang="en-US" sz="1100" b="1" dirty="0"/>
          </a:p>
          <a:p>
            <a:pPr marL="171450" indent="-171450">
              <a:buFont typeface="Arial" panose="020B0604020202020204" pitchFamily="34" charset="0"/>
              <a:buChar char="•"/>
            </a:pPr>
            <a:r>
              <a:rPr lang="en-US" sz="1100" b="1" dirty="0"/>
              <a:t>Trusted Advisor Notifications</a:t>
            </a:r>
            <a:r>
              <a:rPr lang="en-US" sz="1100" b="0" dirty="0"/>
              <a:t> allows </a:t>
            </a:r>
            <a:r>
              <a:rPr lang="en-US" sz="1100" dirty="0"/>
              <a:t>you stay up-to-date with your AWS resource deployment. You will be notified by a weekly email when you opt in for this service</a:t>
            </a:r>
            <a:r>
              <a:rPr lang="en-US" sz="1100" baseline="0" dirty="0"/>
              <a:t> </a:t>
            </a:r>
            <a:r>
              <a:rPr lang="en-US" sz="1100" dirty="0"/>
              <a:t>when you opt in for this free service.</a:t>
            </a:r>
          </a:p>
          <a:p>
            <a:pPr marL="171450" indent="-171450">
              <a:buFont typeface="Arial" panose="020B0604020202020204" pitchFamily="34" charset="0"/>
              <a:buChar char="•"/>
            </a:pPr>
            <a:r>
              <a:rPr lang="en-US" sz="1100" dirty="0"/>
              <a:t>You can use </a:t>
            </a:r>
            <a:r>
              <a:rPr lang="en-US" sz="1100" b="1" dirty="0"/>
              <a:t>IAM </a:t>
            </a:r>
            <a:r>
              <a:rPr lang="en-US" sz="1100" dirty="0"/>
              <a:t>to control access to specific checks or check categories.</a:t>
            </a:r>
          </a:p>
          <a:p>
            <a:pPr marL="171450" indent="-171450">
              <a:buFont typeface="Arial" panose="020B0604020202020204" pitchFamily="34" charset="0"/>
              <a:buChar char="•"/>
            </a:pPr>
            <a:r>
              <a:rPr lang="en-US" sz="1100" dirty="0"/>
              <a:t>You can retrieve and refresh Trusted Advisor results programmatically using the </a:t>
            </a:r>
            <a:r>
              <a:rPr lang="en-US" sz="1100" b="1" dirty="0"/>
              <a:t>AWS Support API</a:t>
            </a:r>
            <a:r>
              <a:rPr lang="en-US" sz="1100" dirty="0"/>
              <a:t>. </a:t>
            </a:r>
            <a:endParaRPr lang="en-US" sz="1100" b="1" dirty="0"/>
          </a:p>
          <a:p>
            <a:pPr marL="171450" indent="-171450">
              <a:buFont typeface="Arial" panose="020B0604020202020204" pitchFamily="34" charset="0"/>
              <a:buChar char="•"/>
            </a:pPr>
            <a:r>
              <a:rPr lang="en-US" sz="1100" b="1" dirty="0"/>
              <a:t>Action Links</a:t>
            </a:r>
            <a:r>
              <a:rPr lang="en-US" sz="1100" dirty="0"/>
              <a:t> are hyperlinks on items within a Trusted Advisor report that take you directly to the console, where you can take action on the Trusted Advisor recommendations.</a:t>
            </a:r>
          </a:p>
          <a:p>
            <a:pPr marL="171450" indent="-171450">
              <a:buFont typeface="Arial" panose="020B0604020202020204" pitchFamily="34" charset="0"/>
              <a:buChar char="•"/>
            </a:pPr>
            <a:r>
              <a:rPr lang="en-US" sz="1100" dirty="0"/>
              <a:t>With the </a:t>
            </a:r>
            <a:r>
              <a:rPr lang="en-US" sz="1100" b="1" dirty="0"/>
              <a:t>Recent Changes </a:t>
            </a:r>
            <a:r>
              <a:rPr lang="en-US" sz="1100" dirty="0"/>
              <a:t>feature, you can track recent changes of check status on the console dashboard. The most recent changes appear at the top of the list to bring them to your attention.</a:t>
            </a:r>
          </a:p>
          <a:p>
            <a:pPr marL="171450" indent="-171450">
              <a:buFont typeface="Arial" panose="020B0604020202020204" pitchFamily="34" charset="0"/>
              <a:buChar char="•"/>
            </a:pPr>
            <a:r>
              <a:rPr lang="en-US" sz="1100" dirty="0"/>
              <a:t>The </a:t>
            </a:r>
            <a:r>
              <a:rPr lang="en-US" sz="1100" b="1" dirty="0"/>
              <a:t>Exclude Items </a:t>
            </a:r>
            <a:r>
              <a:rPr lang="en-US" sz="1100" dirty="0"/>
              <a:t>feature allows you to customize the Trusted Advisor report. You can exclude items from the check result if they are not relevant.</a:t>
            </a:r>
          </a:p>
          <a:p>
            <a:pPr marL="171450" indent="-171450">
              <a:buFont typeface="Arial" panose="020B0604020202020204" pitchFamily="34" charset="0"/>
              <a:buChar char="•"/>
            </a:pPr>
            <a:r>
              <a:rPr lang="en-US" sz="1100" dirty="0"/>
              <a:t>You can refresh individual checks or refresh all the checks at once by clicking the Refresh All button in the summary dashboard. A check is eligible for </a:t>
            </a:r>
            <a:r>
              <a:rPr lang="en-US" sz="1100" b="1" dirty="0"/>
              <a:t>5-Minute</a:t>
            </a:r>
            <a:r>
              <a:rPr lang="en-US" sz="1100" b="1" baseline="0" dirty="0"/>
              <a:t> </a:t>
            </a:r>
            <a:r>
              <a:rPr lang="en-US" sz="1100" b="1" dirty="0"/>
              <a:t>Refresh </a:t>
            </a:r>
            <a:r>
              <a:rPr lang="en-US" sz="1100" dirty="0"/>
              <a:t>after it was last refreshed.</a:t>
            </a:r>
          </a:p>
          <a:p>
            <a:endParaRPr lang="en-US" sz="1100" dirty="0"/>
          </a:p>
          <a:p>
            <a:r>
              <a:rPr lang="en-US" sz="1100" dirty="0"/>
              <a:t>For more information about Trusted Advisor select the link. </a:t>
            </a:r>
          </a:p>
          <a:p>
            <a:r>
              <a:rPr lang="en-US" sz="1100" dirty="0">
                <a:hlinkClick r:id="rId3"/>
              </a:rPr>
              <a:t>https://aws.amazon.com/premiumsupport/trustedadvisor/</a:t>
            </a:r>
            <a:r>
              <a:rPr lang="en-US" sz="1100" dirty="0"/>
              <a:t>.</a:t>
            </a:r>
            <a:endParaRPr lang="en-US" sz="1100" b="1" dirty="0"/>
          </a:p>
        </p:txBody>
      </p:sp>
    </p:spTree>
    <p:extLst>
      <p:ext uri="{BB962C8B-B14F-4D97-AF65-F5344CB8AC3E}">
        <p14:creationId xmlns:p14="http://schemas.microsoft.com/office/powerpoint/2010/main" val="1314426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review a case study by </a:t>
            </a:r>
            <a:r>
              <a:rPr lang="en-US" sz="1100" dirty="0" err="1"/>
              <a:t>Hungama</a:t>
            </a:r>
            <a:r>
              <a:rPr lang="en-US" sz="1100" dirty="0"/>
              <a:t>, who has used AWS for server and storage management since 2008, saving 33% on their monthly bill. They deliver content to consumers in 47 countries across mobile, Internet and Internet Protocol Television services. They use Amazon S3 to host more than 60 terabytes of content and Amazon EC2 and Amazon RDS for server and storage management. As the company grew rapidly, more departments used AWS for development, causing an increase in monthly costs. </a:t>
            </a:r>
            <a:br>
              <a:rPr lang="en-US" sz="1100" dirty="0"/>
            </a:br>
            <a:br>
              <a:rPr lang="en-US" sz="1100" dirty="0"/>
            </a:br>
            <a:r>
              <a:rPr lang="en-US" sz="1100" dirty="0"/>
              <a:t>For more information on how </a:t>
            </a:r>
            <a:r>
              <a:rPr lang="en-US" sz="1100" dirty="0" err="1"/>
              <a:t>Hungama</a:t>
            </a:r>
            <a:r>
              <a:rPr lang="en-US" sz="1100" dirty="0"/>
              <a:t> uses AWS, select the link. </a:t>
            </a:r>
          </a:p>
          <a:p>
            <a:r>
              <a:rPr lang="en-US" sz="1100" kern="1200" dirty="0">
                <a:solidFill>
                  <a:schemeClr val="tx1"/>
                </a:solidFill>
                <a:effectLst/>
                <a:latin typeface="+mn-lt"/>
                <a:ea typeface="+mn-ea"/>
                <a:cs typeface="+mn-cs"/>
              </a:rPr>
              <a:t> </a:t>
            </a:r>
            <a:r>
              <a:rPr lang="en-US" sz="1100" b="0" i="0" kern="1200" baseline="0" dirty="0">
                <a:solidFill>
                  <a:schemeClr val="tx1"/>
                </a:solidFill>
                <a:effectLst/>
                <a:hlinkClick r:id="rId3"/>
              </a:rPr>
              <a:t>https://aws.amazon.com/solutions/case-studies/hungama/</a:t>
            </a:r>
            <a:r>
              <a:rPr lang="en-US" sz="1100" b="0" i="0" kern="1200" baseline="0" dirty="0">
                <a:solidFill>
                  <a:schemeClr val="tx1"/>
                </a:solidFill>
                <a:effectLst/>
              </a:rPr>
              <a:t>.</a:t>
            </a:r>
          </a:p>
        </p:txBody>
      </p:sp>
    </p:spTree>
    <p:extLst>
      <p:ext uri="{BB962C8B-B14F-4D97-AF65-F5344CB8AC3E}">
        <p14:creationId xmlns:p14="http://schemas.microsoft.com/office/powerpoint/2010/main" val="1069763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Three AWS Trusted Advisor checks were particularly helpful in optimizing usage and cutting costs.</a:t>
            </a:r>
          </a:p>
          <a:p>
            <a:endParaRPr lang="en-US" sz="1100" dirty="0"/>
          </a:p>
          <a:p>
            <a:r>
              <a:rPr lang="en-US" sz="1100" dirty="0"/>
              <a:t>The </a:t>
            </a:r>
            <a:r>
              <a:rPr lang="en-US" sz="1100" b="1" dirty="0"/>
              <a:t>Low Utilization Amazon EC2 Instances </a:t>
            </a:r>
            <a:r>
              <a:rPr lang="en-US" sz="1100" dirty="0"/>
              <a:t>check revealed over-provisioned instance sizes and instances spun up for special projects that were not terminated after completion. In response, the audit team used this information to </a:t>
            </a:r>
            <a:r>
              <a:rPr lang="en-US" sz="1100" b="1" dirty="0"/>
              <a:t>right-size</a:t>
            </a:r>
            <a:r>
              <a:rPr lang="en-US" sz="1100" dirty="0"/>
              <a:t> their instances. They also </a:t>
            </a:r>
            <a:r>
              <a:rPr lang="en-US" sz="1100" b="1" dirty="0"/>
              <a:t>categorized</a:t>
            </a:r>
            <a:r>
              <a:rPr lang="en-US" sz="1100" dirty="0"/>
              <a:t> production and development servers and </a:t>
            </a:r>
            <a:r>
              <a:rPr lang="en-US" sz="1100" b="1" dirty="0"/>
              <a:t>automated</a:t>
            </a:r>
            <a:r>
              <a:rPr lang="en-US" sz="1100" dirty="0"/>
              <a:t> the process of shutting down development servers during non-business hours.</a:t>
            </a:r>
          </a:p>
          <a:p>
            <a:r>
              <a:rPr lang="en-US" sz="1100" dirty="0"/>
              <a:t> </a:t>
            </a:r>
            <a:r>
              <a:rPr lang="en-US" sz="1100" b="1" dirty="0"/>
              <a:t> </a:t>
            </a:r>
          </a:p>
          <a:p>
            <a:r>
              <a:rPr lang="en-US" sz="1100" dirty="0"/>
              <a:t>The </a:t>
            </a:r>
            <a:r>
              <a:rPr lang="en-US" sz="1100" b="1" dirty="0"/>
              <a:t>Reserved Instance Optimization </a:t>
            </a:r>
            <a:r>
              <a:rPr lang="en-US" sz="1100" dirty="0"/>
              <a:t>check identified additional opportunities for optimization of the RI instances they had purchased. In response, Hungama changed how they reserved their instances and based reservations on the </a:t>
            </a:r>
            <a:r>
              <a:rPr lang="en-US" sz="1100" b="1" dirty="0"/>
              <a:t>specific usage patterns </a:t>
            </a:r>
            <a:r>
              <a:rPr lang="en-US" sz="1100" dirty="0"/>
              <a:t>of their different instance categories (dev/prod/test/etc.).</a:t>
            </a:r>
          </a:p>
          <a:p>
            <a:r>
              <a:rPr lang="en-US" sz="1100" dirty="0"/>
              <a:t>  </a:t>
            </a:r>
          </a:p>
          <a:p>
            <a:r>
              <a:rPr lang="en-US" sz="1100" dirty="0"/>
              <a:t>The </a:t>
            </a:r>
            <a:r>
              <a:rPr lang="en-US" sz="1100" b="1" dirty="0"/>
              <a:t>Underutilized Amazon EBS </a:t>
            </a:r>
            <a:r>
              <a:rPr lang="en-US" sz="1100" dirty="0"/>
              <a:t>volumes check identified a number of unused or underutilized EBS volumes that were often leftover from previous test projects. In response, the audit team created </a:t>
            </a:r>
            <a:r>
              <a:rPr lang="en-US" sz="1100" b="1" dirty="0"/>
              <a:t>snapshots</a:t>
            </a:r>
            <a:r>
              <a:rPr lang="en-US" sz="1100" dirty="0"/>
              <a:t> of many of the underutilized EBS volumes, which they stored on Amazon S3, and then </a:t>
            </a:r>
            <a:r>
              <a:rPr lang="en-US" sz="1100" b="1" dirty="0"/>
              <a:t>deleted the volumes</a:t>
            </a:r>
            <a:r>
              <a:rPr lang="en-US" sz="1100" dirty="0"/>
              <a:t>. This resulted in a reduction of over 90% on the number of snapshots generated weekly.</a:t>
            </a:r>
          </a:p>
        </p:txBody>
      </p:sp>
    </p:spTree>
    <p:extLst>
      <p:ext uri="{BB962C8B-B14F-4D97-AF65-F5344CB8AC3E}">
        <p14:creationId xmlns:p14="http://schemas.microsoft.com/office/powerpoint/2010/main" val="746385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In summary, AWS Trusted Advisor is an online tool that acts like a customized cloud expert, helping you to configure your resources to follow best practices. Trusted Advisor inspects your AWS environment to help close security gaps, and finds opportunities to save money, optimize costs, improve system performance, and increase reliability. This increases security with fault tolerance and service limits. </a:t>
            </a:r>
          </a:p>
        </p:txBody>
      </p:sp>
    </p:spTree>
    <p:extLst>
      <p:ext uri="{BB962C8B-B14F-4D97-AF65-F5344CB8AC3E}">
        <p14:creationId xmlns:p14="http://schemas.microsoft.com/office/powerpoint/2010/main" val="65251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4: AWS CloudTrail. </a:t>
            </a:r>
          </a:p>
          <a:p>
            <a:endParaRPr lang="en-US" sz="1100" dirty="0"/>
          </a:p>
          <a:p>
            <a:r>
              <a:rPr lang="en-US" sz="1100" dirty="0"/>
              <a:t>AWS CloudTrail enables you to simplify governance, compliance, and risk auditing. CloudTrail accelerates analysis of operational and security issues by providing visibility into both API and non-API actions in your AWS account. </a:t>
            </a:r>
          </a:p>
          <a:p>
            <a:endParaRPr lang="en-US" sz="1050" dirty="0"/>
          </a:p>
        </p:txBody>
      </p:sp>
    </p:spTree>
    <p:extLst>
      <p:ext uri="{BB962C8B-B14F-4D97-AF65-F5344CB8AC3E}">
        <p14:creationId xmlns:p14="http://schemas.microsoft.com/office/powerpoint/2010/main" val="1997443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CloudTrail</a:t>
            </a:r>
            <a:r>
              <a:rPr lang="en-US" sz="1100" b="0" i="0" kern="1200" dirty="0">
                <a:solidFill>
                  <a:schemeClr val="tx1"/>
                </a:solidFill>
                <a:effectLst/>
                <a:latin typeface="+mn-lt"/>
                <a:ea typeface="+mn-ea"/>
                <a:cs typeface="+mn-cs"/>
              </a:rPr>
              <a:t> is a web service that records API calls for your account and delivers log files to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CloudTrail</a:t>
            </a:r>
            <a:r>
              <a:rPr lang="en-US" sz="1100" b="0" i="0" kern="1200" dirty="0">
                <a:solidFill>
                  <a:schemeClr val="tx1"/>
                </a:solidFill>
                <a:effectLst/>
                <a:latin typeface="+mn-lt"/>
                <a:ea typeface="+mn-ea"/>
                <a:cs typeface="+mn-cs"/>
              </a:rPr>
              <a:t> is a crucial tool for simplifying governance, compliance, and risk auditing. Everything in AWS is an API call and CloudTrail logs the API calls made in an AWS account across regions whether that action was performed via the CLI, an SDK, the console, or an API directly. This includes actions like starting and stopping instances, creating or modifying Amazon RDS databases, or uploading a file to Amazon S3. This logging accelerates analysis of operational and security issues by providing visibility into actions in your AWS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Amazon CloudWatch </a:t>
            </a:r>
            <a:r>
              <a:rPr lang="en-US" sz="1100" b="0" i="0" kern="1200" dirty="0">
                <a:solidFill>
                  <a:schemeClr val="tx1"/>
                </a:solidFill>
                <a:effectLst/>
                <a:latin typeface="+mn-lt"/>
                <a:ea typeface="+mn-ea"/>
                <a:cs typeface="+mn-cs"/>
              </a:rPr>
              <a:t>is a monitoring service for AWS cloud resources that can be used to collect and track metrics, collect and monitor log files, set alarms, and automatically react to AWS resource changes. Integrating CloudTrail with Amazon CloudWatch provides comprehensive, secure, and searchable event history of activities made by the console, AWS SDKs, command line tools, and other AWS services.</a:t>
            </a:r>
            <a:endParaRPr lang="en-US" sz="1100" b="0" dirty="0"/>
          </a:p>
        </p:txBody>
      </p:sp>
    </p:spTree>
    <p:extLst>
      <p:ext uri="{BB962C8B-B14F-4D97-AF65-F5344CB8AC3E}">
        <p14:creationId xmlns:p14="http://schemas.microsoft.com/office/powerpoint/2010/main" val="608080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dirty="0"/>
              <a:t>CloudTrail has several key benefits! </a:t>
            </a:r>
          </a:p>
          <a:p>
            <a:endParaRPr lang="en-US" sz="1100" dirty="0"/>
          </a:p>
          <a:p>
            <a:r>
              <a:rPr lang="en-US" sz="1100" dirty="0"/>
              <a:t>It increases your visibility into user and resource activity that allows you to identify who did what and when in your account. </a:t>
            </a:r>
          </a:p>
          <a:p>
            <a:endParaRPr lang="en-US" sz="1100" dirty="0"/>
          </a:p>
          <a:p>
            <a:r>
              <a:rPr lang="en-US" sz="1100" dirty="0"/>
              <a:t>Compliance audits are simplified because they are automatically recording and storing event logs. This allows you to search through log data, identify actions that are out of compliance, accelerate investigations into incidents, and then expedite a response. </a:t>
            </a:r>
          </a:p>
          <a:p>
            <a:endParaRPr lang="en-US" sz="1100" dirty="0"/>
          </a:p>
          <a:p>
            <a:r>
              <a:rPr lang="en-US" sz="1100" dirty="0"/>
              <a:t>Because you are able to capture a comprehensive history of changes made within your account, you can analyze and troubleshoot any operational issues in your account.</a:t>
            </a:r>
          </a:p>
        </p:txBody>
      </p:sp>
    </p:spTree>
    <p:extLst>
      <p:ext uri="{BB962C8B-B14F-4D97-AF65-F5344CB8AC3E}">
        <p14:creationId xmlns:p14="http://schemas.microsoft.com/office/powerpoint/2010/main" val="39578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b="0" i="0" kern="1200" dirty="0">
                <a:solidFill>
                  <a:schemeClr val="tx1"/>
                </a:solidFill>
                <a:effectLst/>
                <a:latin typeface="+mn-lt"/>
                <a:ea typeface="+mn-ea"/>
                <a:cs typeface="+mn-cs"/>
              </a:rPr>
              <a:t>How does this work?</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First, an activity happens in your account. Next, CloudTrail captures and records that activity and calls it a </a:t>
            </a:r>
            <a:r>
              <a:rPr lang="en-US" sz="1100" b="1" i="0" kern="1200" dirty="0">
                <a:solidFill>
                  <a:schemeClr val="tx1"/>
                </a:solidFill>
                <a:effectLst/>
                <a:latin typeface="+mn-lt"/>
                <a:ea typeface="+mn-ea"/>
                <a:cs typeface="+mn-cs"/>
              </a:rPr>
              <a:t>CloudTrail event</a:t>
            </a:r>
            <a:r>
              <a:rPr lang="en-US" sz="1100" b="0" i="0" kern="1200" dirty="0">
                <a:solidFill>
                  <a:schemeClr val="tx1"/>
                </a:solidFill>
                <a:effectLst/>
                <a:latin typeface="+mn-lt"/>
                <a:ea typeface="+mn-ea"/>
                <a:cs typeface="+mn-cs"/>
              </a:rPr>
              <a:t>. The event will contain details about who performed the request, the date and time of the request, the source IP and how the request was made, the action performed, the region in which the action was taken, and the response. By default, the logs are stored for 7 days. The activity log can be sent to other AWS services, so the activity history can be retained for as long as you like.</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532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get the most out of CloudTrail, turn on CloudTrail log file validations. When you are configuring CloudTrail, you can aggregate all log files to a single Amazon S3 bucket. </a:t>
            </a:r>
          </a:p>
          <a:p>
            <a:endParaRPr lang="en-US" sz="1100" dirty="0"/>
          </a:p>
          <a:p>
            <a:r>
              <a:rPr lang="en-US" sz="1100" dirty="0"/>
              <a:t>Additionally, a configuration that applies to all regions ensures that your settings are applied consistently across all existing and newly launched regions. </a:t>
            </a:r>
          </a:p>
          <a:p>
            <a:endParaRPr lang="en-US" sz="1100" dirty="0"/>
          </a:p>
          <a:p>
            <a:r>
              <a:rPr lang="en-US" sz="1100" dirty="0"/>
              <a:t>You can also validate the integrity of log files by detecting whether or not they were changed or deleted after they were sent to the S3 bucket. It is also a good idea to run MFA</a:t>
            </a:r>
            <a:r>
              <a:rPr lang="en-US" sz="1100" baseline="0" dirty="0"/>
              <a:t> </a:t>
            </a:r>
            <a:r>
              <a:rPr lang="en-US" sz="1100" dirty="0"/>
              <a:t>to delete a CloudTrail bucket. This can be accomplished by restricting access to where they are stored. Lastly, integrating this service with Amazon CloudWatch enables you to define actions to execute when specific events are logged by CloudTrail.</a:t>
            </a:r>
          </a:p>
        </p:txBody>
      </p:sp>
    </p:spTree>
    <p:extLst>
      <p:ext uri="{BB962C8B-B14F-4D97-AF65-F5344CB8AC3E}">
        <p14:creationId xmlns:p14="http://schemas.microsoft.com/office/powerpoint/2010/main" val="1804549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look at AWS Config to see how it can help with security.</a:t>
            </a:r>
          </a:p>
        </p:txBody>
      </p:sp>
    </p:spTree>
    <p:extLst>
      <p:ext uri="{BB962C8B-B14F-4D97-AF65-F5344CB8AC3E}">
        <p14:creationId xmlns:p14="http://schemas.microsoft.com/office/powerpoint/2010/main" val="40306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1, the AWS Shared Responsibility Model.</a:t>
            </a:r>
          </a:p>
        </p:txBody>
      </p:sp>
    </p:spTree>
    <p:extLst>
      <p:ext uri="{BB962C8B-B14F-4D97-AF65-F5344CB8AC3E}">
        <p14:creationId xmlns:p14="http://schemas.microsoft.com/office/powerpoint/2010/main" val="2224866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dirty="0"/>
              <a:t>AWS Config is a fully managed service that enables you to assess, audit, and evaluate the configuration of your AWS resources. It provides continuous monitoring, continuous assessment, change management and operation troubleshooting. </a:t>
            </a:r>
          </a:p>
          <a:p>
            <a:r>
              <a:rPr lang="en-US" sz="1100" dirty="0"/>
              <a:t> </a:t>
            </a:r>
          </a:p>
          <a:p>
            <a:r>
              <a:rPr lang="en-US" sz="1100" dirty="0"/>
              <a:t>AWS Config provides you with an AWS resource inventory, configuration history, and configuration change notifications to enable security and governance. With AWS Config, you can discover existing AWS resources, export a complete inventory of your AWS resources with all configuration details, and determine how a resource was configured at any point in time. These capabilities enable compliance auditing, security analysis, resource change tracking, and troubleshooting.</a:t>
            </a:r>
          </a:p>
          <a:p>
            <a:r>
              <a:rPr lang="en-US" sz="1100" dirty="0"/>
              <a:t> </a:t>
            </a:r>
          </a:p>
          <a:p>
            <a:r>
              <a:rPr lang="en-US" sz="1100" dirty="0"/>
              <a:t>With AWS Config, you can review changes in configurations and relationships between AWS resources. You can also review detailed resource configuration histories and determine overall compliance against those configurations specified in your internal compliance. This enables you to simplify compliance auditing, security analysis, change management, as well as operational troubleshooting.</a:t>
            </a:r>
          </a:p>
        </p:txBody>
      </p:sp>
    </p:spTree>
    <p:extLst>
      <p:ext uri="{BB962C8B-B14F-4D97-AF65-F5344CB8AC3E}">
        <p14:creationId xmlns:p14="http://schemas.microsoft.com/office/powerpoint/2010/main" val="2117606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603830"/>
          </a:xfrm>
        </p:spPr>
        <p:txBody>
          <a:bodyPr>
            <a:noAutofit/>
          </a:bodyPr>
          <a:lstStyle/>
          <a:p>
            <a:r>
              <a:rPr lang="en-US" sz="1100" kern="1200" dirty="0">
                <a:solidFill>
                  <a:schemeClr val="tx1"/>
                </a:solidFill>
                <a:effectLst/>
                <a:ea typeface="+mn-ea"/>
                <a:cs typeface="+mn-cs"/>
              </a:rPr>
              <a:t>AWS Config makes it easy to track your resource’s configuration without the need for upfront investments, and you can avoid the complexity of installing and updating agents for data collection or maintaining large databases. After you enable AWS Config, you can view continuously updated details of all configuration attributes associated with AWS resources. You are notified via Amazon Simple Notification Service (Amazon SNS) of every configuration change.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AWS Config gives you access to resource configuration history. You can relate configuration changes with CloudTrail events that may have contributed to the change in configuration. This information provides you full visibility from details, such as “Who made the change?” and “From what IP address?”, to the effect of this change on AWS resources and related resources. You can use this information to generate reports to aid auditing and assessing compliance over a period of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want to track changes to resources configuration, answer questions about resource configurations, demonstrate compliance, troubleshoot, or perform security analysis, use AWS Config. </a:t>
            </a:r>
          </a:p>
        </p:txBody>
      </p:sp>
    </p:spTree>
    <p:extLst>
      <p:ext uri="{BB962C8B-B14F-4D97-AF65-F5344CB8AC3E}">
        <p14:creationId xmlns:p14="http://schemas.microsoft.com/office/powerpoint/2010/main" val="2333280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b="0" dirty="0"/>
              <a:t>So, how does this work?</a:t>
            </a:r>
          </a:p>
          <a:p>
            <a:endParaRPr lang="en-US" sz="1100" b="0" dirty="0"/>
          </a:p>
          <a:p>
            <a:r>
              <a:rPr lang="en-US" sz="1100" b="0" dirty="0"/>
              <a:t>The first thing that happens is a change occurs in one of your AWS resources. Next, the AWS Config engine records and normalizes that change in a consistent format. Then those changes are delivered to an S3 bucket, they are assessed through the AWS Config APIs and, optionally, they can be sent out via a notification service like Amazon SNS.</a:t>
            </a:r>
          </a:p>
          <a:p>
            <a:endParaRPr lang="en-US" sz="1100" b="0" dirty="0"/>
          </a:p>
          <a:p>
            <a:r>
              <a:rPr lang="en-US" sz="1100" b="0" dirty="0"/>
              <a:t>AWS Config will automatically evaluate the recorded configuration against your desired configuration. Those evaluations will be displayed on the dashboard or they are accessible via the AWS Config APIs. They can also be sent out via Amazon SNS.</a:t>
            </a:r>
          </a:p>
        </p:txBody>
      </p:sp>
    </p:spTree>
    <p:extLst>
      <p:ext uri="{BB962C8B-B14F-4D97-AF65-F5344CB8AC3E}">
        <p14:creationId xmlns:p14="http://schemas.microsoft.com/office/powerpoint/2010/main" val="1265294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100" b="0" i="0" kern="1200" dirty="0">
                <a:solidFill>
                  <a:schemeClr val="tx1"/>
                </a:solidFill>
                <a:effectLst/>
                <a:latin typeface="+mn-lt"/>
                <a:ea typeface="+mn-ea"/>
                <a:cs typeface="+mn-cs"/>
              </a:rPr>
              <a:t>In summary, AWS Config is a simple service to set up, but it is a very powerful tool that allows you to take advantage of custom rules to automatically discover your AWS resources.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With AWS Config, you can:</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Evaluate your AWS resource configurations for desired settings.</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Get a snapshot of the current configurations of the supported resources that are associated with your AWS account.</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Retrieve configurations of one or more resources that exist in your account.</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Retrieve historical configurations of one or more resources.</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Receive a notification whenever a resource is created, modified, or deleted.</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View relationships between resources. For example, you might want to find all resources that use a particular security group.</a:t>
            </a:r>
          </a:p>
        </p:txBody>
      </p:sp>
    </p:spTree>
    <p:extLst>
      <p:ext uri="{BB962C8B-B14F-4D97-AF65-F5344CB8AC3E}">
        <p14:creationId xmlns:p14="http://schemas.microsoft.com/office/powerpoint/2010/main" val="4029737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take a look at how we put these services into action by starting from the beginning. </a:t>
            </a:r>
          </a:p>
          <a:p>
            <a:endParaRPr lang="en-US" sz="1100" dirty="0"/>
          </a:p>
          <a:p>
            <a:r>
              <a:rPr lang="en-US" sz="1100" dirty="0"/>
              <a:t>This is Day 1 with a new AWS account. What are the best practices for setting up the account?</a:t>
            </a:r>
          </a:p>
        </p:txBody>
      </p:sp>
    </p:spTree>
    <p:extLst>
      <p:ext uri="{BB962C8B-B14F-4D97-AF65-F5344CB8AC3E}">
        <p14:creationId xmlns:p14="http://schemas.microsoft.com/office/powerpoint/2010/main" val="395364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we begin, AWS recommends that if you have access keys for your root account, you remove them once you've established that they are not being used anywhere in your applications.</a:t>
            </a:r>
          </a:p>
          <a:p>
            <a:r>
              <a:rPr lang="en-US" sz="1100" dirty="0"/>
              <a:t> </a:t>
            </a:r>
          </a:p>
          <a:p>
            <a:r>
              <a:rPr lang="en-US" sz="1100" dirty="0"/>
              <a:t>To stop using the root account, take the following steps:</a:t>
            </a:r>
          </a:p>
          <a:p>
            <a:pPr marL="171450" lvl="0" indent="-171450">
              <a:buFont typeface="Arial" panose="020B0604020202020204" pitchFamily="34" charset="0"/>
              <a:buChar char="•"/>
            </a:pPr>
            <a:r>
              <a:rPr lang="en-US" sz="1100" dirty="0"/>
              <a:t>First, with the root account, create an IAM user for yourself.</a:t>
            </a:r>
          </a:p>
          <a:p>
            <a:pPr marL="171450" lvl="0" indent="-171450">
              <a:buFont typeface="Arial" panose="020B0604020202020204" pitchFamily="34" charset="0"/>
              <a:buChar char="•"/>
            </a:pPr>
            <a:r>
              <a:rPr lang="en-US" sz="1100" dirty="0"/>
              <a:t>Next, create an IAM group, give it full administrator permissions, and add the IAM user to the group. </a:t>
            </a:r>
          </a:p>
          <a:p>
            <a:pPr marL="171450" lvl="0" indent="-171450">
              <a:buFont typeface="Arial" panose="020B0604020202020204" pitchFamily="34" charset="0"/>
              <a:buChar char="•"/>
            </a:pPr>
            <a:r>
              <a:rPr lang="en-US" sz="1100" dirty="0"/>
              <a:t>Then sign in with your IAM user credentials. </a:t>
            </a:r>
          </a:p>
          <a:p>
            <a:pPr marL="171450" lvl="0" indent="-171450">
              <a:buFont typeface="Arial" panose="020B0604020202020204" pitchFamily="34" charset="0"/>
              <a:buChar char="•"/>
            </a:pPr>
            <a:r>
              <a:rPr lang="en-US" sz="1100" dirty="0"/>
              <a:t>Finally, store your root account credentials in a very secure place. Disable and remove your root account access keys, if you have them.</a:t>
            </a:r>
          </a:p>
          <a:p>
            <a:r>
              <a:rPr lang="en-US" sz="1100" dirty="0"/>
              <a:t> </a:t>
            </a:r>
          </a:p>
          <a:p>
            <a:r>
              <a:rPr lang="en-US" sz="1100" dirty="0"/>
              <a:t>For instructions for setting up your first IAM user and administrators group, select the link.</a:t>
            </a:r>
          </a:p>
          <a:p>
            <a:r>
              <a:rPr lang="en-US" sz="1100" u="sng" kern="1200" dirty="0">
                <a:solidFill>
                  <a:schemeClr val="tx1"/>
                </a:solidFill>
                <a:effectLst/>
                <a:ea typeface="+mn-ea"/>
                <a:cs typeface="+mn-cs"/>
                <a:hlinkClick r:id="rId3"/>
              </a:rPr>
              <a:t>http://docs.aws.amazon.com/IAM/latest/UserGuide/getting-started_create-admin-group.html</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830673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SMS-based Multi-Factor Authentication is currently in preview release only. Select the links to request access and learn more. </a:t>
            </a:r>
          </a:p>
          <a:p>
            <a:endParaRPr lang="en-US" sz="1100" kern="1200" baseline="0" dirty="0">
              <a:solidFill>
                <a:schemeClr val="tx1"/>
              </a:solidFill>
              <a:effectLst/>
              <a:cs typeface="+mn-cs"/>
              <a:hlinkClick r:id="rId3"/>
            </a:endParaRPr>
          </a:p>
          <a:p>
            <a:r>
              <a:rPr lang="en-US" sz="1100" kern="1200" baseline="0" dirty="0">
                <a:solidFill>
                  <a:schemeClr val="tx1"/>
                </a:solidFill>
                <a:effectLst/>
                <a:cs typeface="+mn-cs"/>
                <a:hlinkClick r:id="rId3"/>
              </a:rPr>
              <a:t>https://aws.amazon.com/iam/details/mfa/smsmfa/</a:t>
            </a:r>
            <a:r>
              <a:rPr lang="en-US" sz="1100" dirty="0">
                <a:cs typeface="+mn-cs"/>
              </a:rPr>
              <a:t>.</a:t>
            </a:r>
            <a:endParaRPr lang="en-US" sz="1100" dirty="0"/>
          </a:p>
          <a:p>
            <a:r>
              <a:rPr lang="en-US" sz="1100" u="sng" kern="1200" dirty="0">
                <a:solidFill>
                  <a:schemeClr val="tx1"/>
                </a:solidFill>
                <a:effectLst/>
                <a:cs typeface="+mn-cs"/>
                <a:hlinkClick r:id="rId4"/>
              </a:rPr>
              <a:t>https://aws.amazon.com/iam/details/mfa/</a:t>
            </a:r>
            <a:r>
              <a:rPr lang="en-US" sz="1100" kern="1200" dirty="0">
                <a:solidFill>
                  <a:schemeClr val="tx1"/>
                </a:solidFill>
                <a:effectLst/>
                <a:cs typeface="+mn-cs"/>
              </a:rPr>
              <a:t>. </a:t>
            </a:r>
          </a:p>
        </p:txBody>
      </p:sp>
    </p:spTree>
    <p:extLst>
      <p:ext uri="{BB962C8B-B14F-4D97-AF65-F5344CB8AC3E}">
        <p14:creationId xmlns:p14="http://schemas.microsoft.com/office/powerpoint/2010/main" val="739344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reveal how to enable CloudTrail.</a:t>
            </a:r>
          </a:p>
          <a:p>
            <a:endParaRPr lang="en-US" sz="1100" dirty="0"/>
          </a:p>
          <a:p>
            <a:r>
              <a:rPr lang="en-US" sz="1100" dirty="0"/>
              <a:t>CloudTrail logs all API requests to resources in your account via the CloudTrail console. Create a trail, give it a name, apply it to all regions, and enter a name for the new Amazon S3 bucket that the logs will be stored in. </a:t>
            </a:r>
          </a:p>
          <a:p>
            <a:endParaRPr lang="en-US" sz="1100" dirty="0"/>
          </a:p>
          <a:p>
            <a:r>
              <a:rPr lang="en-US" sz="1100" dirty="0"/>
              <a:t>Ensure that the Amazon S3 bucket you use for CloudTrail has its access restricted to only those who should have access, such as admins. </a:t>
            </a:r>
          </a:p>
          <a:p>
            <a:endParaRPr lang="en-US" sz="1100" dirty="0"/>
          </a:p>
          <a:p>
            <a:r>
              <a:rPr lang="en-US" sz="1100" dirty="0"/>
              <a:t>CloudTrail is now enabled by default for all customers. It will provide visibility into the past seven days of account activity without the need for you to configure a trail in the service to get started. This new always-on capability provides the ability to view, search, and download the aforementioned account activity through the CloudTrail Event History.</a:t>
            </a:r>
          </a:p>
          <a:p>
            <a:endParaRPr lang="en-US" sz="1100" dirty="0"/>
          </a:p>
          <a:p>
            <a:r>
              <a:rPr lang="en-US" sz="1100" dirty="0"/>
              <a:t>For step-by-step instructions for creating a trail in CloudTrail, select the link.</a:t>
            </a:r>
          </a:p>
          <a:p>
            <a:r>
              <a:rPr lang="en-US" sz="1100" u="sng" kern="1200" dirty="0">
                <a:solidFill>
                  <a:schemeClr val="tx1"/>
                </a:solidFill>
                <a:effectLst/>
                <a:ea typeface="+mn-ea"/>
                <a:cs typeface="+mn-cs"/>
                <a:hlinkClick r:id="rId3"/>
              </a:rPr>
              <a:t>http://docs.aws.amazon.com/awscloudtrail/latest/userguide/cloudtrail-create-a-trail-using-the-console-first-time.html</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282822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dirty="0"/>
              <a:t>Now, let’s discover how to enable a </a:t>
            </a:r>
            <a:r>
              <a:rPr lang="en-US" sz="1100" b="1" dirty="0"/>
              <a:t>billing</a:t>
            </a:r>
            <a:r>
              <a:rPr lang="en-US" sz="1100" dirty="0"/>
              <a:t> </a:t>
            </a:r>
            <a:r>
              <a:rPr lang="en-US" sz="1100" b="1" dirty="0"/>
              <a:t>report</a:t>
            </a:r>
            <a:r>
              <a:rPr lang="en-US" sz="1100" dirty="0"/>
              <a:t>, such as the AWS Cost and Usage Report. </a:t>
            </a:r>
          </a:p>
          <a:p>
            <a:pPr marL="171450" lvl="0" indent="-171450">
              <a:buFont typeface="Arial" panose="020B0604020202020204" pitchFamily="34" charset="0"/>
              <a:buChar char="•"/>
            </a:pPr>
            <a:r>
              <a:rPr lang="en-US" sz="1100" dirty="0"/>
              <a:t>Billing reports provide information about your usage of AWS resources and estimated costs for that usage. </a:t>
            </a:r>
          </a:p>
          <a:p>
            <a:pPr marL="171450" lvl="0" indent="-171450">
              <a:buFont typeface="Arial" panose="020B0604020202020204" pitchFamily="34" charset="0"/>
              <a:buChar char="•"/>
            </a:pPr>
            <a:r>
              <a:rPr lang="en-US" sz="1100" dirty="0"/>
              <a:t>AWS delivers the reports to an Amazon S3 bucket that you specify and updates the reports at least once a day.</a:t>
            </a:r>
          </a:p>
          <a:p>
            <a:pPr marL="171450" lvl="0" indent="-171450">
              <a:buFont typeface="Arial" panose="020B0604020202020204" pitchFamily="34" charset="0"/>
              <a:buChar char="•"/>
            </a:pPr>
            <a:r>
              <a:rPr lang="en-US" sz="1100" dirty="0"/>
              <a:t>The AWS Cost and Usage Report tracks your AWS usage and provides estimated charges associated with your AWS account, either by the hour or by the day.</a:t>
            </a:r>
          </a:p>
          <a:p>
            <a:r>
              <a:rPr lang="en-US" sz="1100" dirty="0"/>
              <a:t> </a:t>
            </a:r>
          </a:p>
          <a:p>
            <a:r>
              <a:rPr lang="en-US" sz="1100" dirty="0"/>
              <a:t>To create an AWS Cost and Usage report, select the link. </a:t>
            </a:r>
          </a:p>
          <a:p>
            <a:r>
              <a:rPr lang="en-US" sz="1100" u="sng" kern="1200" dirty="0">
                <a:solidFill>
                  <a:schemeClr val="tx1"/>
                </a:solidFill>
                <a:effectLst/>
                <a:ea typeface="+mn-ea"/>
                <a:cs typeface="+mn-cs"/>
                <a:hlinkClick r:id="rId3"/>
              </a:rPr>
              <a:t>http://docs.aws.amazon.com/awsaccountbilling/latest/aboutv2/detailed-billing-reports.html#turnonreports</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15471299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displayed are some best practices to follow with IAM.</a:t>
            </a:r>
          </a:p>
          <a:p>
            <a:r>
              <a:rPr lang="en-US" sz="1100" dirty="0"/>
              <a:t> </a:t>
            </a:r>
          </a:p>
          <a:p>
            <a:r>
              <a:rPr lang="en-US" sz="1100" dirty="0"/>
              <a:t>For more information, select the link. </a:t>
            </a:r>
          </a:p>
          <a:p>
            <a:pPr>
              <a:spcAft>
                <a:spcPts val="600"/>
              </a:spcAft>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1166832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sz="1100" dirty="0"/>
              <a:t>AWS provides the same approach to security that companies have been using for decades, while allowing the flexibility and low cost of cloud computing. There is nothing inherently inconsistent about providing on-demand infrastructure while also providing the security isolation that companies expect in their existing, privately owned environments.</a:t>
            </a:r>
          </a:p>
          <a:p>
            <a:r>
              <a:rPr lang="en-US" sz="1100" dirty="0"/>
              <a:t> </a:t>
            </a:r>
          </a:p>
          <a:p>
            <a:r>
              <a:rPr lang="en-US" sz="1100" dirty="0"/>
              <a:t>Once the customer starts using AWS, Amazon shares the responsibility of securing the customer’s data in AWS cloud with its customers, making AWS security a shared responsibility. This concept is known as the Shared Responsibility Model. </a:t>
            </a:r>
          </a:p>
          <a:p>
            <a:endParaRPr lang="en-US" sz="1100" dirty="0"/>
          </a:p>
          <a:p>
            <a:r>
              <a:rPr lang="en-US" sz="1100" dirty="0"/>
              <a:t>Let’s take a closer look at who’s responsible for which aspects of security in the Shared Responsibility Model.</a:t>
            </a:r>
          </a:p>
          <a:p>
            <a:endParaRPr lang="en-US" sz="1050" dirty="0"/>
          </a:p>
        </p:txBody>
      </p:sp>
    </p:spTree>
    <p:extLst>
      <p:ext uri="{BB962C8B-B14F-4D97-AF65-F5344CB8AC3E}">
        <p14:creationId xmlns:p14="http://schemas.microsoft.com/office/powerpoint/2010/main" val="3029710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AWS can be accessed in three ways:</a:t>
            </a:r>
          </a:p>
          <a:p>
            <a:pPr marL="171450" lvl="0" indent="-171450">
              <a:buFont typeface="Arial" panose="020B0604020202020204" pitchFamily="34" charset="0"/>
              <a:buChar char="•"/>
            </a:pPr>
            <a:r>
              <a:rPr lang="en-US" sz="1100" dirty="0"/>
              <a:t>Via the AWS Management Console</a:t>
            </a:r>
          </a:p>
          <a:p>
            <a:pPr marL="171450" lvl="0" indent="-171450">
              <a:buFont typeface="Arial" panose="020B0604020202020204" pitchFamily="34" charset="0"/>
              <a:buChar char="•"/>
            </a:pPr>
            <a:r>
              <a:rPr lang="en-US" sz="1100" dirty="0"/>
              <a:t>Programmatically (using the CLI), and</a:t>
            </a:r>
          </a:p>
          <a:p>
            <a:pPr marL="171450" lvl="0" indent="-171450">
              <a:buFont typeface="Arial" panose="020B0604020202020204" pitchFamily="34" charset="0"/>
              <a:buChar char="•"/>
            </a:pPr>
            <a:r>
              <a:rPr lang="en-US" sz="1100" dirty="0"/>
              <a:t>Using the SDK</a:t>
            </a:r>
          </a:p>
          <a:p>
            <a:endParaRPr lang="en-US" sz="1100" dirty="0"/>
          </a:p>
          <a:p>
            <a:r>
              <a:rPr lang="en-US" sz="1100" dirty="0"/>
              <a:t>A root account is the email address used to set up the AWS account and </a:t>
            </a:r>
            <a:r>
              <a:rPr lang="en-US" sz="1100" i="1" dirty="0"/>
              <a:t>always</a:t>
            </a:r>
            <a:r>
              <a:rPr lang="en-US" sz="1100" dirty="0"/>
              <a:t> has full administrator access.</a:t>
            </a:r>
          </a:p>
          <a:p>
            <a:pPr marL="171450" lvl="0" indent="-171450">
              <a:buFont typeface="Arial" panose="020B0604020202020204" pitchFamily="34" charset="0"/>
              <a:buChar char="•"/>
            </a:pPr>
            <a:r>
              <a:rPr lang="en-US" sz="1100" dirty="0"/>
              <a:t>These credentials should never be given to anyone.</a:t>
            </a:r>
          </a:p>
          <a:p>
            <a:pPr marL="171450" lvl="0" indent="-171450">
              <a:buFont typeface="Arial" panose="020B0604020202020204" pitchFamily="34" charset="0"/>
              <a:buChar char="•"/>
            </a:pPr>
            <a:r>
              <a:rPr lang="en-US" sz="1100" dirty="0"/>
              <a:t>The AWS Account Root User access keys should be deleted after login.</a:t>
            </a:r>
          </a:p>
          <a:p>
            <a:pPr marL="171450" lvl="0" indent="-171450">
              <a:buFont typeface="Arial" panose="020B0604020202020204" pitchFamily="34" charset="0"/>
              <a:buChar char="•"/>
            </a:pPr>
            <a:r>
              <a:rPr lang="en-US" sz="1100" dirty="0"/>
              <a:t>A user should be created for each individual within the organization.</a:t>
            </a:r>
          </a:p>
          <a:p>
            <a:pPr marL="171450" lvl="0" indent="-171450">
              <a:buFont typeface="Arial" panose="020B0604020202020204" pitchFamily="34" charset="0"/>
              <a:buChar char="•"/>
            </a:pPr>
            <a:r>
              <a:rPr lang="en-US" sz="1100" dirty="0"/>
              <a:t>And the root account should always be secured with multi-factor authentication.</a:t>
            </a:r>
          </a:p>
          <a:p>
            <a:endParaRPr lang="en-US" sz="1100" dirty="0"/>
          </a:p>
          <a:p>
            <a:r>
              <a:rPr lang="en-US" sz="1100" dirty="0"/>
              <a:t>For more information, select the link.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3012757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An IAM </a:t>
            </a:r>
            <a:r>
              <a:rPr lang="en-US" sz="1100" b="1" dirty="0"/>
              <a:t>user </a:t>
            </a:r>
            <a:r>
              <a:rPr lang="en-US" sz="1100" dirty="0"/>
              <a:t>is an entity that you create in AWS to represent the person or service that interacts with AWS.</a:t>
            </a:r>
          </a:p>
          <a:p>
            <a:endParaRPr lang="en-US" sz="1100" dirty="0"/>
          </a:p>
          <a:p>
            <a:r>
              <a:rPr lang="en-US" sz="1100" dirty="0"/>
              <a:t>An IAM </a:t>
            </a:r>
            <a:r>
              <a:rPr lang="en-US" sz="1100" b="1" dirty="0"/>
              <a:t>role</a:t>
            </a:r>
            <a:r>
              <a:rPr lang="en-US" sz="1100" dirty="0"/>
              <a:t> is similar to a user in that it is an AWS identity with permission policies that determine what actions the role can perform and used to delegate access to users.</a:t>
            </a:r>
          </a:p>
          <a:p>
            <a:endParaRPr lang="en-US" sz="1100" dirty="0"/>
          </a:p>
          <a:p>
            <a:r>
              <a:rPr lang="en-US" sz="1100" dirty="0"/>
              <a:t>An IAM </a:t>
            </a:r>
            <a:r>
              <a:rPr lang="en-US" sz="1100" b="1" dirty="0"/>
              <a:t>group</a:t>
            </a:r>
            <a:r>
              <a:rPr lang="en-US" sz="1100" dirty="0"/>
              <a:t> is a place to store your users identities that represent the user. It’s a simple way to attach policies to multiple users.</a:t>
            </a:r>
          </a:p>
          <a:p>
            <a:endParaRPr lang="en-US" sz="1100" dirty="0"/>
          </a:p>
          <a:p>
            <a:r>
              <a:rPr lang="en-US" sz="1100" dirty="0"/>
              <a:t>IAM </a:t>
            </a:r>
            <a:r>
              <a:rPr lang="en-US" sz="1100" b="1" dirty="0"/>
              <a:t>policies</a:t>
            </a:r>
            <a:r>
              <a:rPr lang="en-US" sz="1100" dirty="0"/>
              <a:t> are constructed with Java Script Notation (or JSON). They contain key value pairs that contain a name and a value, for example, “George Washington.” </a:t>
            </a:r>
          </a:p>
          <a:p>
            <a:endParaRPr lang="en-US" sz="1100" dirty="0"/>
          </a:p>
          <a:p>
            <a:r>
              <a:rPr lang="en-US" sz="1100" dirty="0"/>
              <a:t>For more information, select the link.</a:t>
            </a:r>
          </a:p>
          <a:p>
            <a:pPr>
              <a:spcAft>
                <a:spcPts val="600"/>
              </a:spcAft>
            </a:pPr>
            <a:r>
              <a:rPr lang="en-US" sz="1100" dirty="0">
                <a:latin typeface="+mn-lt"/>
                <a:hlinkClick r:id="rId3"/>
              </a:rPr>
              <a:t>http://docs.aws.amazon.com/IAM/latest/UserGuide/best-practices.html</a:t>
            </a:r>
            <a:r>
              <a:rPr lang="en-US" sz="1100" dirty="0">
                <a:latin typeface="+mn-lt"/>
              </a:rPr>
              <a:t> </a:t>
            </a:r>
          </a:p>
        </p:txBody>
      </p:sp>
    </p:spTree>
    <p:extLst>
      <p:ext uri="{BB962C8B-B14F-4D97-AF65-F5344CB8AC3E}">
        <p14:creationId xmlns:p14="http://schemas.microsoft.com/office/powerpoint/2010/main" val="2756062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7: AWS Security Compliance Program.</a:t>
            </a:r>
          </a:p>
          <a:p>
            <a:endParaRPr lang="en-US" sz="1100" dirty="0"/>
          </a:p>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success of our security and compliance program is primarily measured by our customers’ success. Our customers drive our portfolio of compliance reports, attestations, and certifications that support their efforts in running a secure and compliant cloud environment.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take advantage of this effort to achieve the savings and security at scale that AWS offers while still maintaining robust security and regulatory compliance.  </a:t>
            </a:r>
          </a:p>
          <a:p>
            <a:r>
              <a:rPr lang="en-US" sz="1100" kern="1200" dirty="0">
                <a:solidFill>
                  <a:schemeClr val="tx1"/>
                </a:solidFill>
                <a:effectLst/>
                <a:latin typeface="+mn-lt"/>
                <a:ea typeface="+mn-ea"/>
                <a:cs typeface="+mn-cs"/>
              </a:rPr>
              <a:t>In this part, we’ll be discussing: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Compliance Approach, which includes Assurance Programs.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Risk and Compliance Programs, such as Risk Management, Control Environment, and Information Security.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Customer Compliance responsibilities.</a:t>
            </a:r>
          </a:p>
          <a:p>
            <a:endParaRPr lang="en-US" sz="1100" dirty="0"/>
          </a:p>
          <a:p>
            <a:endParaRPr lang="en-US" sz="1100" dirty="0"/>
          </a:p>
        </p:txBody>
      </p:sp>
    </p:spTree>
    <p:extLst>
      <p:ext uri="{BB962C8B-B14F-4D97-AF65-F5344CB8AC3E}">
        <p14:creationId xmlns:p14="http://schemas.microsoft.com/office/powerpoint/2010/main" val="3517725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Service Catalog can be integrated with AWS CloudFormation for stack developments to ensure compliance with corporate standards. </a:t>
            </a:r>
          </a:p>
          <a:p>
            <a:endParaRPr lang="en-US" sz="1100" dirty="0"/>
          </a:p>
          <a:p>
            <a:r>
              <a:rPr lang="en-US" sz="1100" dirty="0"/>
              <a:t>To help employees quickly find and deploy approved IT services, customers can use the AWS Service Catalog to create and manage catalogs of IT services that they have approved for use on AWS. This  includes virtual machine images, servers, software, and databases to complete multi-tier application architectures.</a:t>
            </a:r>
          </a:p>
          <a:p>
            <a:endParaRPr lang="en-US" sz="1100" dirty="0"/>
          </a:p>
          <a:p>
            <a:r>
              <a:rPr lang="en-US" sz="1100" dirty="0"/>
              <a:t>AWS Service Catalog allows you to centrally manage commonly deployed IT services and helps you achieve consistent governance and meet compliance requirements while enabling users to quickly deploy only the approved IT services they need. </a:t>
            </a:r>
          </a:p>
          <a:p>
            <a:endParaRPr lang="en-US" sz="1100" dirty="0"/>
          </a:p>
          <a:p>
            <a:r>
              <a:rPr lang="en-US" sz="1100" dirty="0"/>
              <a:t>For more information on the AWS Service Catalog, select the link. </a:t>
            </a:r>
          </a:p>
          <a:p>
            <a:pPr marL="0" lvl="0" indent="0">
              <a:buFont typeface="Arial" panose="020B0604020202020204" pitchFamily="34" charset="0"/>
              <a:buNone/>
            </a:pPr>
            <a:r>
              <a:rPr lang="en-US" sz="1100" dirty="0">
                <a:hlinkClick r:id="rId3"/>
              </a:rPr>
              <a:t>https://aws.amazon.com/servicecatalog/</a:t>
            </a:r>
            <a:r>
              <a:rPr lang="en-US" sz="1100" dirty="0"/>
              <a:t>. </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897693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we discussed in the Shared Security Responsibility Model, AWS and its customers share control over the IT environment, which means both parties have responsibility for managing the IT environment. The responsibility of AWS in this model includes providing its services on a highly secure and controlled environment and providing a wide array of security features for customers to use.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customers’ responsibility includes configuring their IT environments in a secure and controlled manner for their purposes. </a:t>
            </a:r>
            <a:endParaRPr lang="en-US" sz="1100" dirty="0"/>
          </a:p>
        </p:txBody>
      </p:sp>
    </p:spTree>
    <p:extLst>
      <p:ext uri="{BB962C8B-B14F-4D97-AF65-F5344CB8AC3E}">
        <p14:creationId xmlns:p14="http://schemas.microsoft.com/office/powerpoint/2010/main" val="3080367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While customers don’t communicate their use and configurations to AWS, AWS does communicate its security and control environment relevant to customers. </a:t>
            </a:r>
          </a:p>
          <a:p>
            <a:endParaRPr lang="en-US" sz="1100" dirty="0"/>
          </a:p>
          <a:p>
            <a:r>
              <a:rPr lang="en-US" sz="1100" kern="1200" dirty="0">
                <a:solidFill>
                  <a:schemeClr val="tx1"/>
                </a:solidFill>
                <a:effectLst/>
                <a:latin typeface="+mn-lt"/>
                <a:ea typeface="+mn-ea"/>
                <a:cs typeface="+mn-cs"/>
              </a:rPr>
              <a:t>AWS does this by: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Obtaining industry certifications and independent third-party attestations.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Publishing information about the AWS security and control practices in whitepapers and web site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Providing certificates, reports, and other documentation directly to AWS customers under </a:t>
            </a:r>
            <a:r>
              <a:rPr lang="en-US" sz="1100" dirty="0"/>
              <a:t>Non-Disclosure Agreements (NDAs),</a:t>
            </a:r>
            <a:r>
              <a:rPr lang="en-US" sz="1100" baseline="0" dirty="0"/>
              <a:t> </a:t>
            </a:r>
            <a:r>
              <a:rPr lang="en-US" sz="1100" kern="1200" dirty="0">
                <a:solidFill>
                  <a:schemeClr val="tx1"/>
                </a:solidFill>
                <a:effectLst/>
                <a:latin typeface="+mn-lt"/>
                <a:ea typeface="+mn-ea"/>
                <a:cs typeface="+mn-cs"/>
              </a:rPr>
              <a:t>as required.</a:t>
            </a:r>
          </a:p>
          <a:p>
            <a:endParaRPr lang="en-US" sz="1100" dirty="0"/>
          </a:p>
        </p:txBody>
      </p:sp>
    </p:spTree>
    <p:extLst>
      <p:ext uri="{BB962C8B-B14F-4D97-AF65-F5344CB8AC3E}">
        <p14:creationId xmlns:p14="http://schemas.microsoft.com/office/powerpoint/2010/main" val="789063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engages with external certifying bodies and independent auditors to provide customers with considerable information regarding the policies, processes, and controls established and operated by AWS. </a:t>
            </a:r>
          </a:p>
          <a:p>
            <a:r>
              <a:rPr lang="en-US" sz="1100" kern="1200" dirty="0">
                <a:solidFill>
                  <a:schemeClr val="tx1"/>
                </a:solidFill>
                <a:effectLst/>
                <a:latin typeface="+mn-lt"/>
                <a:ea typeface="+mn-ea"/>
                <a:cs typeface="+mn-cs"/>
              </a:rPr>
              <a:t> </a:t>
            </a:r>
          </a:p>
          <a:p>
            <a:pPr lvl="0"/>
            <a:r>
              <a:rPr lang="en-US" sz="1100" b="1" kern="1200" dirty="0">
                <a:solidFill>
                  <a:schemeClr val="tx1"/>
                </a:solidFill>
                <a:effectLst/>
                <a:latin typeface="+mn-lt"/>
                <a:ea typeface="+mn-ea"/>
                <a:cs typeface="+mn-cs"/>
              </a:rPr>
              <a:t>Certifications/Attestations</a:t>
            </a:r>
            <a:r>
              <a:rPr lang="en-US" sz="1100" b="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Compliance certifications and attestations are assessed by a third</a:t>
            </a:r>
            <a:r>
              <a:rPr lang="en-US" sz="1100" kern="1200" baseline="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party, independent auditor and result in a certification, audit report, or attestation of compliance.</a:t>
            </a:r>
          </a:p>
          <a:p>
            <a:pPr lvl="0"/>
            <a:endParaRPr lang="en-US" sz="1100" b="1" kern="1200" dirty="0">
              <a:solidFill>
                <a:schemeClr val="tx1"/>
              </a:solidFill>
              <a:effectLst/>
              <a:latin typeface="+mn-lt"/>
              <a:ea typeface="+mn-ea"/>
              <a:cs typeface="+mn-cs"/>
            </a:endParaRPr>
          </a:p>
          <a:p>
            <a:pPr lvl="0"/>
            <a:r>
              <a:rPr lang="en-US" sz="1100" b="1" kern="1200" dirty="0">
                <a:solidFill>
                  <a:schemeClr val="tx1"/>
                </a:solidFill>
                <a:effectLst/>
                <a:latin typeface="+mn-lt"/>
                <a:ea typeface="+mn-ea"/>
                <a:cs typeface="+mn-cs"/>
              </a:rPr>
              <a:t>Laws, Regulation, and Privacy</a:t>
            </a:r>
            <a:r>
              <a:rPr lang="en-US" sz="1100" kern="1200" dirty="0">
                <a:solidFill>
                  <a:schemeClr val="tx1"/>
                </a:solidFill>
                <a:effectLst/>
                <a:latin typeface="+mn-lt"/>
                <a:ea typeface="+mn-ea"/>
                <a:cs typeface="+mn-cs"/>
              </a:rPr>
              <a:t>: AWS customers remain responsible for complying with applicable compliance laws and regulations. In some cases, AWS offers functionality,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security features, enablers, and legal agreements,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the AWS Data Processing Agreement and Business Associate Addendum, to support customer compliance.</a:t>
            </a:r>
          </a:p>
          <a:p>
            <a:pPr lvl="0"/>
            <a:endParaRPr lang="en-US" sz="1100" b="1" kern="1200" dirty="0">
              <a:solidFill>
                <a:schemeClr val="tx1"/>
              </a:solidFill>
              <a:effectLst/>
              <a:latin typeface="+mn-lt"/>
              <a:ea typeface="+mn-ea"/>
              <a:cs typeface="+mn-cs"/>
            </a:endParaRPr>
          </a:p>
          <a:p>
            <a:pPr lvl="0"/>
            <a:r>
              <a:rPr lang="en-US" sz="1100" b="1" kern="1200" dirty="0">
                <a:solidFill>
                  <a:schemeClr val="tx1"/>
                </a:solidFill>
                <a:effectLst/>
                <a:latin typeface="+mn-lt"/>
                <a:ea typeface="+mn-ea"/>
                <a:cs typeface="+mn-cs"/>
              </a:rPr>
              <a:t>Alignments/Frameworks</a:t>
            </a:r>
            <a:r>
              <a:rPr lang="en-US" sz="1100" kern="1200" dirty="0">
                <a:solidFill>
                  <a:schemeClr val="tx1"/>
                </a:solidFill>
                <a:effectLst/>
                <a:latin typeface="+mn-lt"/>
                <a:ea typeface="+mn-ea"/>
                <a:cs typeface="+mn-cs"/>
              </a:rPr>
              <a:t>: Compliance alignments and frameworks include published security or compliance requirements for a specific purpose, such as a specific industry or function. AWS provides functionality,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such as security features, and that include compliance playbooks, mapping documents, and whitepapers for these types of programs.</a:t>
            </a:r>
          </a:p>
        </p:txBody>
      </p:sp>
    </p:spTree>
    <p:extLst>
      <p:ext uri="{BB962C8B-B14F-4D97-AF65-F5344CB8AC3E}">
        <p14:creationId xmlns:p14="http://schemas.microsoft.com/office/powerpoint/2010/main" val="3079920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provides information about its Risk and Compliance Program to enable customers to incorporate AWS controls into their governance framework. This information can assist customers in documenting a complete control and governance framework with AWS included as an important part of that framework.</a:t>
            </a:r>
          </a:p>
          <a:p>
            <a:endParaRPr lang="en-US" sz="1100" dirty="0"/>
          </a:p>
          <a:p>
            <a:r>
              <a:rPr lang="en-US" sz="1100" kern="1200" dirty="0">
                <a:solidFill>
                  <a:schemeClr val="tx1"/>
                </a:solidFill>
                <a:effectLst/>
                <a:latin typeface="+mn-lt"/>
                <a:ea typeface="+mn-ea"/>
                <a:cs typeface="+mn-cs"/>
              </a:rPr>
              <a:t>The AWS Risk and Compliance Program is made up of three components: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Risk Management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Control Environment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Information Security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Let’s take a look at each of the AWS Risk and Compliance Programs in more detail.</a:t>
            </a:r>
          </a:p>
        </p:txBody>
      </p:sp>
    </p:spTree>
    <p:extLst>
      <p:ext uri="{BB962C8B-B14F-4D97-AF65-F5344CB8AC3E}">
        <p14:creationId xmlns:p14="http://schemas.microsoft.com/office/powerpoint/2010/main" val="676705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management has developed a strategic business plan that includes risk identification and the implementation of controls to mitigate or manage risks. AWS management re-evaluates the strategic business plan at least biannually. This process requires management to identify risks within its areas of responsibility and to implement appropriate measures designed to address those risks.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addition, the AWS control environment is subject to various internal and external risk assessments.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Compliance and Security teams have established an information security framework and policies that are based on the following governing bodies: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Control Objectives for Information and related Technology (COBIT)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American Institute of Certified Public Accountants (AICPA)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National Institute of Standards and Technology (NIST)</a:t>
            </a:r>
            <a:endParaRPr lang="en-US" sz="1100" dirty="0"/>
          </a:p>
          <a:p>
            <a:endParaRPr lang="en-US" sz="1100" dirty="0"/>
          </a:p>
        </p:txBody>
      </p:sp>
    </p:spTree>
    <p:extLst>
      <p:ext uri="{BB962C8B-B14F-4D97-AF65-F5344CB8AC3E}">
        <p14:creationId xmlns:p14="http://schemas.microsoft.com/office/powerpoint/2010/main" val="34379969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maintains the security policy, provides security training to employees, and performs application security reviews. These reviews assess the confidentiality, integrity, and availability of data, as well as conformance to the information security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Security regularly scans all Internet facing service endpoint IP addresses for vulnerabilities.</a:t>
            </a:r>
            <a:r>
              <a:rPr lang="en-US" sz="1100" kern="1200" baseline="0" dirty="0">
                <a:solidFill>
                  <a:schemeClr val="tx1"/>
                </a:solidFill>
                <a:effectLst/>
                <a:latin typeface="+mn-lt"/>
                <a:ea typeface="+mn-ea"/>
                <a:cs typeface="+mn-cs"/>
              </a:rPr>
              <a:t> However, </a:t>
            </a:r>
            <a:r>
              <a:rPr lang="en-US" sz="1100" kern="1200" dirty="0">
                <a:solidFill>
                  <a:schemeClr val="tx1"/>
                </a:solidFill>
                <a:effectLst/>
                <a:latin typeface="+mn-lt"/>
                <a:ea typeface="+mn-ea"/>
                <a:cs typeface="+mn-cs"/>
              </a:rPr>
              <a:t>scans are not performed on customer EC2 instance interfaces. AWS Security notifies the appropriate parties to remediate any identified vulnerabilities.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external vulnerability threat assessments are performed regularly by independent security firms. Findings and recommendations resulting from these assessments are categorized and delivered to AWS leadership. These scans are done in a manner for the health and viability of the underlying AWS infrastructure and are not meant to replace the customer’s own vulnerability scans required to meet their specific compliance requirements. Customers can request permission to conduct scans of their cloud infrastructure as long as they are limited to the customer’s instances and do not violate the AWS Acceptable Use Policy.</a:t>
            </a:r>
          </a:p>
        </p:txBody>
      </p:sp>
    </p:spTree>
    <p:extLst>
      <p:ext uri="{BB962C8B-B14F-4D97-AF65-F5344CB8AC3E}">
        <p14:creationId xmlns:p14="http://schemas.microsoft.com/office/powerpoint/2010/main" val="8291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791200" cy="3600450"/>
          </a:xfrm>
        </p:spPr>
        <p:txBody>
          <a:bodyPr/>
          <a:lstStyle/>
          <a:p>
            <a:r>
              <a:rPr lang="en-US" sz="1050" dirty="0"/>
              <a:t>AWS is responsible for security </a:t>
            </a:r>
            <a:r>
              <a:rPr lang="en-US" sz="1050" i="1" dirty="0"/>
              <a:t>of </a:t>
            </a:r>
            <a:r>
              <a:rPr lang="en-US" sz="1050" dirty="0"/>
              <a:t>the cloud. But what does that mean?</a:t>
            </a:r>
          </a:p>
          <a:p>
            <a:endParaRPr lang="en-US" sz="1050" dirty="0"/>
          </a:p>
          <a:p>
            <a:r>
              <a:rPr lang="en-US" sz="1050" dirty="0"/>
              <a:t>Under the Shared Responsibility Model, AWS operates, manages, and controls the components from the host operating system and virtualization layer down to the physical security of the facilities in which the services operate. It means that AWS is responsible for protecting the global infrastructure that runs all of the services offered in the AWS cloud which include AWS Regions, Availability Zones, and Edge Locations.</a:t>
            </a:r>
          </a:p>
          <a:p>
            <a:r>
              <a:rPr lang="en-US" sz="1050" dirty="0"/>
              <a:t> </a:t>
            </a:r>
          </a:p>
          <a:p>
            <a:r>
              <a:rPr lang="en-US" sz="1050" dirty="0"/>
              <a:t>For example, AWS handles the security of the cloud, specifically the physical infrastructure that hosts your resources, which include:</a:t>
            </a:r>
          </a:p>
          <a:p>
            <a:pPr marL="171450" lvl="0" indent="-171450">
              <a:buFont typeface="Arial" panose="020B0604020202020204" pitchFamily="34" charset="0"/>
              <a:buChar char="•"/>
            </a:pPr>
            <a:r>
              <a:rPr lang="en-US" sz="1050" b="1" dirty="0"/>
              <a:t>Physical security of data centers </a:t>
            </a:r>
            <a:r>
              <a:rPr lang="en-US" sz="1050" dirty="0"/>
              <a:t>with controlled, need-based access, located in nondescript facilities, 24/7 security guards, two-factor authentication, access logging and review, video surveillance, and disk degaussing and destruction.</a:t>
            </a:r>
          </a:p>
          <a:p>
            <a:pPr marL="171450" lvl="0" indent="-171450">
              <a:buFont typeface="Arial" panose="020B0604020202020204" pitchFamily="34" charset="0"/>
              <a:buChar char="•"/>
            </a:pPr>
            <a:r>
              <a:rPr lang="en-US" sz="1050" b="1" dirty="0"/>
              <a:t>Hardware infrastructure </a:t>
            </a:r>
            <a:r>
              <a:rPr lang="en-US" sz="1050" dirty="0"/>
              <a:t>including servers, storage devices, and other appliances that Amazon Web Services rely on.</a:t>
            </a:r>
          </a:p>
          <a:p>
            <a:pPr marL="171450" lvl="0" indent="-171450">
              <a:buFont typeface="Arial" panose="020B0604020202020204" pitchFamily="34" charset="0"/>
              <a:buChar char="•"/>
            </a:pPr>
            <a:r>
              <a:rPr lang="en-US" sz="1050" b="1" dirty="0"/>
              <a:t>Software infrastructure </a:t>
            </a:r>
            <a:r>
              <a:rPr lang="en-US" sz="1050" dirty="0"/>
              <a:t>which hosts operating systems, service applications, and virtualization software.</a:t>
            </a:r>
          </a:p>
          <a:p>
            <a:pPr marL="171450" lvl="0" indent="-171450">
              <a:buFont typeface="Arial" panose="020B0604020202020204" pitchFamily="34" charset="0"/>
              <a:buChar char="•"/>
            </a:pPr>
            <a:r>
              <a:rPr lang="en-US" sz="1050" b="1" dirty="0"/>
              <a:t>Network infrastructure </a:t>
            </a:r>
            <a:r>
              <a:rPr lang="en-US" sz="1050" dirty="0"/>
              <a:t>including routers, switches, load balancers, firewalls, and cabling. This includes continuous network monitoring at external boundaries, secure access points, and redundant infrastructure with intrusion detection.</a:t>
            </a:r>
          </a:p>
          <a:p>
            <a:pPr marL="171450" lvl="0" indent="-171450">
              <a:buFont typeface="Arial" panose="020B0604020202020204" pitchFamily="34" charset="0"/>
              <a:buChar char="•"/>
            </a:pPr>
            <a:r>
              <a:rPr lang="en-US" sz="1050" b="1" dirty="0"/>
              <a:t>Virtualization</a:t>
            </a:r>
            <a:r>
              <a:rPr lang="en-US" sz="1050" dirty="0"/>
              <a:t> infrastructure including instance isolation. </a:t>
            </a:r>
            <a:br>
              <a:rPr lang="en-US" sz="1050" dirty="0"/>
            </a:br>
            <a:endParaRPr lang="en-US" sz="1050" dirty="0"/>
          </a:p>
          <a:p>
            <a:r>
              <a:rPr lang="en-US" sz="1050" dirty="0"/>
              <a:t>Protecting this infrastructure is the number one priority for AWS. While you can not visit AWS data centers or offices to see this protection firsthand, Amazon provides several reports from third-party auditors who have verified our compliance with a variety of computer security standards and regulations.</a:t>
            </a:r>
          </a:p>
        </p:txBody>
      </p:sp>
    </p:spTree>
    <p:extLst>
      <p:ext uri="{BB962C8B-B14F-4D97-AF65-F5344CB8AC3E}">
        <p14:creationId xmlns:p14="http://schemas.microsoft.com/office/powerpoint/2010/main" val="874815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manages a comprehensive control environment that includes policies, processes, and control activities that leverage various aspects of Amazon’s overall control environment. This control environment is in place for the secure delivery of AWS service offerings. The collective control environment encompasses the people, processes, and technology necessary to establish and maintain an environment that supports the operating effectiveness of the AWS control framework. </a:t>
            </a:r>
          </a:p>
          <a:p>
            <a:endParaRPr lang="en-US" sz="1100" dirty="0"/>
          </a:p>
          <a:p>
            <a:r>
              <a:rPr lang="en-US" sz="1100" kern="1200" dirty="0">
                <a:solidFill>
                  <a:schemeClr val="tx1"/>
                </a:solidFill>
                <a:effectLst/>
                <a:latin typeface="+mn-lt"/>
                <a:ea typeface="+mn-ea"/>
                <a:cs typeface="+mn-cs"/>
              </a:rPr>
              <a:t>AWS has integrated applicable cloud-specific controls identified by leading cloud computing industry bodies into the AWS control framework. AWS continues to monitor these industry groups for ideas on which leading practices can be implemented to better assist customers with managing their control environment.</a:t>
            </a:r>
          </a:p>
        </p:txBody>
      </p:sp>
    </p:spTree>
    <p:extLst>
      <p:ext uri="{BB962C8B-B14F-4D97-AF65-F5344CB8AC3E}">
        <p14:creationId xmlns:p14="http://schemas.microsoft.com/office/powerpoint/2010/main" val="1830002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has implemented a formal information security program designed to protect the confidentiality, integrity, and availability of customers’ systems and data. </a:t>
            </a:r>
          </a:p>
          <a:p>
            <a:endParaRPr lang="en-US" sz="1100" dirty="0"/>
          </a:p>
          <a:p>
            <a:r>
              <a:rPr lang="en-US" sz="1100" kern="1200" dirty="0">
                <a:solidFill>
                  <a:schemeClr val="tx1"/>
                </a:solidFill>
                <a:effectLst/>
                <a:latin typeface="+mn-lt"/>
                <a:ea typeface="+mn-ea"/>
                <a:cs typeface="+mn-cs"/>
              </a:rPr>
              <a:t>AWS publishes a security whitepaper that is available on the public website that addresses how AWS can help customers secure their data.</a:t>
            </a:r>
          </a:p>
          <a:p>
            <a:endParaRPr lang="en-US" sz="1100" dirty="0"/>
          </a:p>
          <a:p>
            <a:r>
              <a:rPr lang="en-US" sz="1100" dirty="0"/>
              <a:t>To learn more about compliance and find additional resources for this topic, select the link. </a:t>
            </a:r>
            <a:r>
              <a:rPr lang="en-US" sz="1100" dirty="0">
                <a:hlinkClick r:id="rId3"/>
              </a:rPr>
              <a:t>https://aws.amazon.com/compliance/</a:t>
            </a:r>
            <a:r>
              <a:rPr lang="en-US" sz="1100" dirty="0"/>
              <a:t>. </a:t>
            </a:r>
          </a:p>
          <a:p>
            <a:endParaRPr lang="en-US" sz="1100" dirty="0"/>
          </a:p>
        </p:txBody>
      </p:sp>
    </p:spTree>
    <p:extLst>
      <p:ext uri="{BB962C8B-B14F-4D97-AF65-F5344CB8AC3E}">
        <p14:creationId xmlns:p14="http://schemas.microsoft.com/office/powerpoint/2010/main" val="20276453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customers are required to continue to maintain adequate governance over the entire IT control environment regardless of how IT is deployed. Leading practices include an understanding of required compliance objectives and requirements (from relevant sources), establishment of a control environment that meets those objectives and requirements, an understanding of the validation required based on the organization’s risk tolerance, and verification of the operating effectiveness of their control environment. Deployment in the AWS cloud gives enterprises different options to apply various types of controls and various verification methods.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Strong customer compliance and governance might include the following basic approach: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Review</a:t>
            </a:r>
            <a:r>
              <a:rPr lang="en-US" sz="1100" kern="1200" dirty="0">
                <a:solidFill>
                  <a:schemeClr val="tx1"/>
                </a:solidFill>
                <a:effectLst/>
                <a:latin typeface="+mn-lt"/>
                <a:ea typeface="+mn-ea"/>
                <a:cs typeface="+mn-cs"/>
              </a:rPr>
              <a:t> information available from AWS together with other information to understand as much of the entire IT environment as possible, and then document all compliance requirements.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Design</a:t>
            </a:r>
            <a:r>
              <a:rPr lang="en-US" sz="1100" kern="1200" dirty="0">
                <a:solidFill>
                  <a:schemeClr val="tx1"/>
                </a:solidFill>
                <a:effectLst/>
                <a:latin typeface="+mn-lt"/>
                <a:ea typeface="+mn-ea"/>
                <a:cs typeface="+mn-cs"/>
              </a:rPr>
              <a:t> and implement control objectives to meet the enterprise compliance requirements.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Identify</a:t>
            </a:r>
            <a:r>
              <a:rPr lang="en-US" sz="1100" kern="1200" dirty="0">
                <a:solidFill>
                  <a:schemeClr val="tx1"/>
                </a:solidFill>
                <a:effectLst/>
                <a:latin typeface="+mn-lt"/>
                <a:ea typeface="+mn-ea"/>
                <a:cs typeface="+mn-cs"/>
              </a:rPr>
              <a:t> and document controls owned by outside parties.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Verify</a:t>
            </a:r>
            <a:r>
              <a:rPr lang="en-US" sz="1100" kern="1200" dirty="0">
                <a:solidFill>
                  <a:schemeClr val="tx1"/>
                </a:solidFill>
                <a:effectLst/>
                <a:latin typeface="+mn-lt"/>
                <a:ea typeface="+mn-ea"/>
                <a:cs typeface="+mn-cs"/>
              </a:rPr>
              <a:t> that all control objectives are met and all key controls are designed and operating effectively.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staying engaged in the compliance and governance process with AWS, customers can ensure compliance requirements are being met.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330993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Cloud Compliance enables customers to understand the robust controls in place at AWS to maintain security and data protection in the cloud. As systems are built on top of AWS cloud infrastructure, compliance responsibilities will be shared.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tying together governance-focused, audit-friendly service features with applicable security compliance regulations or audit standards, AWS Compliance enablers build on traditional programs; helping customers to establish and operate in an AWS security controlled environment.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70272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dirty="0"/>
              <a:t>Introducing Part 8: AWS Security Resources.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As we mentioned before, AWS communicates its security and control environment relevant to customers by doing the following:</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Industry certifications and independent third-party attestations.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Information about AWS security and control practices in whitepapers and web content.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Certificates, reports, and other documentation provided directly to AWS customers under NDA.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Let’s take a closer look at how AWS provides customers with guidance and expertise through online tools, resources, support, and professional services to secure their data in the cloud.</a:t>
            </a:r>
          </a:p>
          <a:p>
            <a:endParaRPr lang="en-US" sz="1100" dirty="0"/>
          </a:p>
        </p:txBody>
      </p:sp>
    </p:spTree>
    <p:extLst>
      <p:ext uri="{BB962C8B-B14F-4D97-AF65-F5344CB8AC3E}">
        <p14:creationId xmlns:p14="http://schemas.microsoft.com/office/powerpoint/2010/main" val="62973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Account Teams provide a first point of contact that can guide</a:t>
            </a:r>
            <a:r>
              <a:rPr lang="en-US" sz="1100" kern="1200" baseline="0" dirty="0">
                <a:solidFill>
                  <a:schemeClr val="tx1"/>
                </a:solidFill>
                <a:effectLst/>
                <a:latin typeface="+mn-lt"/>
                <a:ea typeface="+mn-ea"/>
                <a:cs typeface="+mn-cs"/>
              </a:rPr>
              <a:t> you </a:t>
            </a:r>
            <a:r>
              <a:rPr lang="en-US" sz="1100" kern="1200" dirty="0">
                <a:solidFill>
                  <a:schemeClr val="tx1"/>
                </a:solidFill>
                <a:effectLst/>
                <a:latin typeface="+mn-lt"/>
                <a:ea typeface="+mn-ea"/>
                <a:cs typeface="+mn-cs"/>
              </a:rPr>
              <a:t>through your deployment and implementation and point you toward the right resources to resolve security issues that you may encounter.</a:t>
            </a:r>
          </a:p>
        </p:txBody>
      </p:sp>
    </p:spTree>
    <p:extLst>
      <p:ext uri="{BB962C8B-B14F-4D97-AF65-F5344CB8AC3E}">
        <p14:creationId xmlns:p14="http://schemas.microsoft.com/office/powerpoint/2010/main" val="700281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Enterprise Support provides 15-minute response time and is available 24×7 by phone, chat, or email; along with a dedicated Technical Account Manager (TAM). This concierge service ensures that customers’ issues are addressed as swiftly as possible.</a:t>
            </a:r>
          </a:p>
          <a:p>
            <a:endParaRPr lang="en-US" sz="1100" dirty="0"/>
          </a:p>
          <a:p>
            <a:r>
              <a:rPr lang="en-US" sz="1100" dirty="0"/>
              <a:t>Select the link to learn more. </a:t>
            </a:r>
            <a:br>
              <a:rPr lang="en-US" sz="1100" dirty="0"/>
            </a:br>
            <a:r>
              <a:rPr lang="en-US" sz="1100" dirty="0">
                <a:hlinkClick r:id="rId3"/>
              </a:rPr>
              <a:t>https://aws.amazon.com/premiumsupport/enterprise-support/</a:t>
            </a:r>
            <a:endParaRPr lang="en-US" sz="1100" dirty="0"/>
          </a:p>
        </p:txBody>
      </p:sp>
    </p:spTree>
    <p:extLst>
      <p:ext uri="{BB962C8B-B14F-4D97-AF65-F5344CB8AC3E}">
        <p14:creationId xmlns:p14="http://schemas.microsoft.com/office/powerpoint/2010/main" val="1430816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The AWS Partner Network is a group of cloud software and service vendors that has hundreds of certified AWS Consulting Partners worldwide to assist customers with their security and compliance needs.</a:t>
            </a:r>
          </a:p>
          <a:p>
            <a:endParaRPr lang="en-US" sz="1100" dirty="0"/>
          </a:p>
          <a:p>
            <a:r>
              <a:rPr lang="en-US" sz="1100" dirty="0"/>
              <a:t>The AWS Partner Network has earned endorsement from AWS. </a:t>
            </a:r>
          </a:p>
          <a:p>
            <a:endParaRPr lang="en-US" sz="1100" dirty="0"/>
          </a:p>
          <a:p>
            <a:r>
              <a:rPr lang="en-US" sz="1100" dirty="0"/>
              <a:t>AWS Professional Services and AWS Partner Network both help customers develop security policies and procedures based on well-proven designs, and help to ensure that customers’ security design meets internal and external compliance requirements.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667576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AWS Advisories and Bulletins, AWS provides advisories around current vulnerabilities and threats and enables customers to work with AWS security experts to address concerns like reporting abuse, vulnerabilities, and penetration testing.</a:t>
            </a:r>
          </a:p>
        </p:txBody>
      </p:sp>
    </p:spTree>
    <p:extLst>
      <p:ext uri="{BB962C8B-B14F-4D97-AF65-F5344CB8AC3E}">
        <p14:creationId xmlns:p14="http://schemas.microsoft.com/office/powerpoint/2010/main" val="754733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a:t>
            </a:r>
            <a:r>
              <a:rPr lang="en-US" sz="1100" kern="1200" baseline="0" dirty="0">
                <a:solidFill>
                  <a:schemeClr val="tx1"/>
                </a:solidFill>
                <a:effectLst/>
                <a:latin typeface="+mn-lt"/>
                <a:ea typeface="+mn-ea"/>
                <a:cs typeface="+mn-cs"/>
              </a:rPr>
              <a:t> a</a:t>
            </a:r>
            <a:r>
              <a:rPr lang="en-US" sz="1100" kern="1200" dirty="0">
                <a:solidFill>
                  <a:schemeClr val="tx1"/>
                </a:solidFill>
                <a:effectLst/>
                <a:latin typeface="+mn-lt"/>
                <a:ea typeface="+mn-ea"/>
                <a:cs typeface="+mn-cs"/>
              </a:rPr>
              <a:t>re in an auditing, compliance, or legal role, check out AWS Auditor Learning Path to obtain a better understanding of how your internal operations can demonstrate compliance using AWS. You can access Recommended Training, self-paced labs, and auditing resources from the Compliance website.</a:t>
            </a:r>
          </a:p>
        </p:txBody>
      </p:sp>
    </p:spTree>
    <p:extLst>
      <p:ext uri="{BB962C8B-B14F-4D97-AF65-F5344CB8AC3E}">
        <p14:creationId xmlns:p14="http://schemas.microsoft.com/office/powerpoint/2010/main" val="97524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810250" cy="3600450"/>
          </a:xfrm>
        </p:spPr>
        <p:txBody>
          <a:bodyPr/>
          <a:lstStyle/>
          <a:p>
            <a:r>
              <a:rPr lang="en-US" sz="1000" dirty="0"/>
              <a:t>In addition to protecting this global infrastructure, AWS is responsible for the security configuration of its products that are considered foundational, which include Compute, Storage, Database, and Networking. Managed services include Amazon DynamoDB, Amazon Relational Database Service (or RDS), Amazon Redshift, Amazon Elastic MapReduce, Amazon </a:t>
            </a:r>
            <a:r>
              <a:rPr lang="en-US" sz="1000" dirty="0" err="1"/>
              <a:t>WorkSpaces</a:t>
            </a:r>
            <a:r>
              <a:rPr lang="en-US" sz="1000" dirty="0"/>
              <a:t>, and others. </a:t>
            </a:r>
          </a:p>
          <a:p>
            <a:r>
              <a:rPr lang="en-US" sz="1000" dirty="0"/>
              <a:t> </a:t>
            </a:r>
          </a:p>
          <a:p>
            <a:r>
              <a:rPr lang="en-US" sz="1000" dirty="0"/>
              <a:t>For these services, AWS will handle basic security tasks like Operating System and database patching, firewall configuration, and Disaster Recovery. As a customer, this is valuable because you do not need to worry about patching, maintaining, or installing antivirus software. Amazon takes care of it so the customer can focus on what goes into the environment. For most of the managed services, the customer needs to configure logical access controls and protect account credentials. Some managed services may require additional tasks such as setting up database user accounts, but overall the security configuration work is performed by AWS.</a:t>
            </a:r>
          </a:p>
          <a:p>
            <a:endParaRPr lang="en-US" sz="1000" dirty="0"/>
          </a:p>
          <a:p>
            <a:r>
              <a:rPr lang="en-US" sz="1000" dirty="0"/>
              <a:t>Here are some examples of controls that are managed by AWS, AWS customers, or both.</a:t>
            </a:r>
          </a:p>
          <a:p>
            <a:r>
              <a:rPr lang="en-US" sz="1000" b="1" dirty="0"/>
              <a:t>Inherited Controls</a:t>
            </a:r>
            <a:r>
              <a:rPr lang="en-US" sz="1000" dirty="0"/>
              <a:t> - Controls that a customer fully inherits from AWS, such as physical and environmental controls.</a:t>
            </a:r>
          </a:p>
          <a:p>
            <a:r>
              <a:rPr lang="en-US" sz="1000" b="1" dirty="0"/>
              <a:t>Shared Controls </a:t>
            </a:r>
            <a:r>
              <a:rPr lang="en-US" sz="1000" dirty="0"/>
              <a:t>- Controls that apply to both the infrastructure layer and customer layers, but in completely separate contexts or perspectives. In a shared control, AWS provides the requirements for the infrastructure, and the customer must provide their own control implementation within their use of AWS services. </a:t>
            </a:r>
          </a:p>
          <a:p>
            <a:r>
              <a:rPr lang="en-US" sz="1000" dirty="0"/>
              <a:t>Examples include:</a:t>
            </a:r>
          </a:p>
          <a:p>
            <a:pPr marL="171450" lvl="0" indent="-171450">
              <a:buFont typeface="Arial" panose="020B0604020202020204" pitchFamily="34" charset="0"/>
              <a:buChar char="•"/>
            </a:pPr>
            <a:r>
              <a:rPr lang="en-US" sz="1000" b="1" dirty="0"/>
              <a:t>Patch Management </a:t>
            </a:r>
            <a:r>
              <a:rPr lang="en-US" sz="1000" dirty="0"/>
              <a:t>- AWS is responsible for patching and fixing flaws within the infrastructure, but customers are responsible for patching their guest OS and applications.</a:t>
            </a:r>
          </a:p>
          <a:p>
            <a:pPr marL="171450" lvl="0" indent="-171450">
              <a:buFont typeface="Arial" panose="020B0604020202020204" pitchFamily="34" charset="0"/>
              <a:buChar char="•"/>
            </a:pPr>
            <a:r>
              <a:rPr lang="en-US" sz="1000" b="1" dirty="0"/>
              <a:t>Configuration Management </a:t>
            </a:r>
            <a:r>
              <a:rPr lang="en-US" sz="1000" dirty="0"/>
              <a:t>- AWS maintains the configuration of its infrastructure devices, but customers are responsible for configuring their own guest operating systems, databases, and applications.</a:t>
            </a:r>
          </a:p>
          <a:p>
            <a:pPr marL="171450" lvl="0" indent="-171450">
              <a:buFont typeface="Arial" panose="020B0604020202020204" pitchFamily="34" charset="0"/>
              <a:buChar char="•"/>
            </a:pPr>
            <a:r>
              <a:rPr lang="en-US" sz="1000" b="1" dirty="0"/>
              <a:t>Awareness and Training </a:t>
            </a:r>
            <a:r>
              <a:rPr lang="en-US" sz="1000" dirty="0"/>
              <a:t>- AWS trains AWS employees, but a customer must train their own employees.</a:t>
            </a:r>
          </a:p>
          <a:p>
            <a:pPr marL="171450" lvl="0" indent="-171450">
              <a:buFont typeface="Arial" panose="020B0604020202020204" pitchFamily="34" charset="0"/>
              <a:buChar char="•"/>
            </a:pPr>
            <a:r>
              <a:rPr lang="en-US" sz="1000" b="1" dirty="0"/>
              <a:t>Customer-specific</a:t>
            </a:r>
            <a:r>
              <a:rPr lang="en-US" sz="1000" dirty="0"/>
              <a:t> - Controls that are solely the responsibility of the customer based on the application they are deploying within AWS services. </a:t>
            </a:r>
          </a:p>
          <a:p>
            <a:pPr marL="171450" lvl="0" indent="-171450">
              <a:buFont typeface="Arial" panose="020B0604020202020204" pitchFamily="34" charset="0"/>
              <a:buChar char="•"/>
            </a:pPr>
            <a:r>
              <a:rPr lang="en-US" sz="1000" b="1" dirty="0"/>
              <a:t>Service and Communications Protection </a:t>
            </a:r>
            <a:r>
              <a:rPr lang="en-US" sz="1000" dirty="0"/>
              <a:t>or </a:t>
            </a:r>
            <a:r>
              <a:rPr lang="en-US" sz="1000" b="1" dirty="0"/>
              <a:t>Zone Security</a:t>
            </a:r>
            <a:r>
              <a:rPr lang="en-US" sz="1000" dirty="0"/>
              <a:t>, which may require a customer to route or zone data within specific security environments.</a:t>
            </a:r>
          </a:p>
        </p:txBody>
      </p:sp>
    </p:spTree>
    <p:extLst>
      <p:ext uri="{BB962C8B-B14F-4D97-AF65-F5344CB8AC3E}">
        <p14:creationId xmlns:p14="http://schemas.microsoft.com/office/powerpoint/2010/main" val="1839929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685800" y="4400550"/>
            <a:ext cx="5657850" cy="3600450"/>
          </a:xfrm>
        </p:spPr>
        <p:txBody>
          <a:bodyPr/>
          <a:lstStyle/>
          <a:p>
            <a:r>
              <a:rPr lang="en-US" sz="1100" kern="1200" dirty="0">
                <a:solidFill>
                  <a:schemeClr val="tx1"/>
                </a:solidFill>
                <a:effectLst/>
                <a:latin typeface="+mn-lt"/>
                <a:ea typeface="+mn-ea"/>
                <a:cs typeface="+mn-cs"/>
              </a:rPr>
              <a:t>If you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know where to start with compliance or need to access frequently used resources and processes, check out the </a:t>
            </a:r>
            <a:r>
              <a:rPr lang="en-US" sz="1100" b="1" kern="1200" dirty="0">
                <a:solidFill>
                  <a:schemeClr val="tx1"/>
                </a:solidFill>
                <a:effectLst/>
                <a:latin typeface="+mn-lt"/>
                <a:ea typeface="+mn-ea"/>
                <a:cs typeface="+mn-cs"/>
              </a:rPr>
              <a:t>AWS Compliance Solutions Guide</a:t>
            </a:r>
            <a:r>
              <a:rPr lang="en-US" sz="1100" kern="1200" dirty="0">
                <a:solidFill>
                  <a:schemeClr val="tx1"/>
                </a:solidFill>
                <a:effectLst/>
                <a:latin typeface="+mn-lt"/>
                <a:ea typeface="+mn-ea"/>
                <a:cs typeface="+mn-cs"/>
              </a:rPr>
              <a:t>. Learn about the available compliance solutions such as: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Shared Responsibility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Requesting a Compliance Report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Completing a Security Questionnaire</a:t>
            </a:r>
          </a:p>
          <a:p>
            <a:pPr lvl="0"/>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More AWS Compliance Resources include:</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Services in Scope </a:t>
            </a:r>
            <a:r>
              <a:rPr lang="en-US" sz="1100" kern="1200" dirty="0">
                <a:solidFill>
                  <a:schemeClr val="tx1"/>
                </a:solidFill>
                <a:effectLst/>
                <a:latin typeface="+mn-lt"/>
                <a:ea typeface="+mn-ea"/>
                <a:cs typeface="+mn-cs"/>
              </a:rPr>
              <a:t>– D</a:t>
            </a:r>
            <a:r>
              <a:rPr lang="en-US" sz="1100" kern="1200" dirty="0">
                <a:solidFill>
                  <a:srgbClr val="000000"/>
                </a:solidFill>
                <a:effectLst/>
                <a:latin typeface="+mn-lt"/>
                <a:ea typeface="+mn-ea"/>
                <a:cs typeface="+mn-cs"/>
              </a:rPr>
              <a:t>etails</a:t>
            </a:r>
            <a:r>
              <a:rPr lang="en-US" sz="1100" kern="1200" dirty="0">
                <a:solidFill>
                  <a:schemeClr val="tx1"/>
                </a:solidFill>
                <a:effectLst/>
                <a:latin typeface="+mn-lt"/>
                <a:ea typeface="+mn-ea"/>
                <a:cs typeface="+mn-cs"/>
              </a:rPr>
              <a:t> which services are currently in scope and which are in progress. </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Security Blog</a:t>
            </a:r>
            <a:r>
              <a:rPr lang="en-US" sz="1100" kern="1200" dirty="0">
                <a:solidFill>
                  <a:schemeClr val="tx1"/>
                </a:solidFill>
                <a:effectLst/>
                <a:latin typeface="+mn-lt"/>
                <a:ea typeface="+mn-ea"/>
                <a:cs typeface="+mn-cs"/>
              </a:rPr>
              <a:t> – The</a:t>
            </a:r>
            <a:r>
              <a:rPr lang="en-US" sz="1100" kern="1200" baseline="0" dirty="0">
                <a:solidFill>
                  <a:schemeClr val="tx1"/>
                </a:solidFill>
                <a:effectLst/>
                <a:latin typeface="+mn-lt"/>
                <a:ea typeface="+mn-ea"/>
                <a:cs typeface="+mn-cs"/>
              </a:rPr>
              <a:t> blog i</a:t>
            </a:r>
            <a:r>
              <a:rPr lang="en-US" sz="1100" kern="1200" dirty="0">
                <a:solidFill>
                  <a:schemeClr val="tx1"/>
                </a:solidFill>
                <a:effectLst/>
                <a:latin typeface="+mn-lt"/>
                <a:ea typeface="+mn-ea"/>
                <a:cs typeface="+mn-cs"/>
              </a:rPr>
              <a:t>s a great way to </a:t>
            </a:r>
            <a:r>
              <a:rPr lang="en-US" sz="1100" kern="1200" dirty="0">
                <a:solidFill>
                  <a:srgbClr val="000000"/>
                </a:solidFill>
                <a:effectLst/>
                <a:latin typeface="+mn-lt"/>
                <a:ea typeface="+mn-ea"/>
                <a:cs typeface="+mn-cs"/>
              </a:rPr>
              <a:t>track </a:t>
            </a:r>
            <a:r>
              <a:rPr lang="en-US" sz="1100" kern="1200" dirty="0">
                <a:solidFill>
                  <a:schemeClr val="tx1"/>
                </a:solidFill>
                <a:effectLst/>
                <a:latin typeface="+mn-lt"/>
                <a:ea typeface="+mn-ea"/>
                <a:cs typeface="+mn-cs"/>
              </a:rPr>
              <a:t>all the newest updates to AWS security </a:t>
            </a:r>
            <a:r>
              <a:rPr lang="en-US" sz="1100" kern="1200" dirty="0">
                <a:solidFill>
                  <a:srgbClr val="000000"/>
                </a:solidFill>
                <a:effectLst/>
                <a:latin typeface="+mn-lt"/>
                <a:ea typeface="+mn-ea"/>
                <a:cs typeface="+mn-cs"/>
              </a:rPr>
              <a:t>programs.</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Case Studies </a:t>
            </a:r>
            <a:r>
              <a:rPr lang="en-US" sz="1100" kern="1200" dirty="0">
                <a:solidFill>
                  <a:schemeClr val="tx1"/>
                </a:solidFill>
                <a:effectLst/>
                <a:latin typeface="+mn-lt"/>
                <a:ea typeface="+mn-ea"/>
                <a:cs typeface="+mn-cs"/>
              </a:rPr>
              <a:t>–Provide insightful information on some of the AWS current customer experiences with security.</a:t>
            </a:r>
          </a:p>
          <a:p>
            <a:pPr lvl="0"/>
            <a:r>
              <a:rPr lang="en-US" sz="1100" kern="1200" dirty="0">
                <a:solidFill>
                  <a:schemeClr val="tx1"/>
                </a:solidFill>
                <a:effectLst/>
                <a:latin typeface="+mn-lt"/>
                <a:ea typeface="+mn-ea"/>
                <a:cs typeface="+mn-cs"/>
              </a:rPr>
              <a:t>You can also get answers to frequently asked questions for specific compliance types, such </a:t>
            </a:r>
            <a:r>
              <a:rPr lang="en-US" sz="1100" kern="1200" dirty="0">
                <a:solidFill>
                  <a:srgbClr val="000000"/>
                </a:solidFill>
                <a:effectLst/>
                <a:latin typeface="+mn-lt"/>
                <a:ea typeface="+mn-ea"/>
                <a:cs typeface="+mn-cs"/>
              </a:rPr>
              <a:t>as:</a:t>
            </a:r>
            <a:r>
              <a:rPr lang="en-US" sz="1100" kern="1200" dirty="0">
                <a:solidFill>
                  <a:schemeClr val="tx1"/>
                </a:solidFill>
                <a:effectLst/>
                <a:latin typeface="+mn-lt"/>
                <a:ea typeface="+mn-ea"/>
                <a:cs typeface="+mn-cs"/>
              </a:rPr>
              <a:t> </a:t>
            </a:r>
            <a:endParaRPr lang="en-US" sz="1100" dirty="0">
              <a:latin typeface="+mn-lt"/>
            </a:endParaRPr>
          </a:p>
          <a:p>
            <a:pPr marL="171450" lvl="0" indent="-171450">
              <a:buFont typeface="Arial" panose="020B0604020202020204" pitchFamily="34" charset="0"/>
              <a:buChar char="•"/>
            </a:pPr>
            <a:r>
              <a:rPr lang="en-US" sz="1100" dirty="0">
                <a:latin typeface="+mn-lt"/>
              </a:rPr>
              <a:t>Certifications and attestations:</a:t>
            </a:r>
            <a:endParaRPr lang="en-US" sz="11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Payment Card Industry (PCI)</a:t>
            </a:r>
          </a:p>
          <a:p>
            <a:pPr marL="628650" lvl="1" indent="-171450">
              <a:buFont typeface="Arial" panose="020B0604020202020204" pitchFamily="34" charset="0"/>
              <a:buChar char="•"/>
            </a:pPr>
            <a:r>
              <a:rPr lang="en-US" sz="1100" dirty="0">
                <a:latin typeface="+mn-lt"/>
              </a:rPr>
              <a:t>System </a:t>
            </a:r>
            <a:r>
              <a:rPr lang="en-US" sz="1100" dirty="0">
                <a:solidFill>
                  <a:srgbClr val="000000"/>
                </a:solidFill>
                <a:latin typeface="+mn-lt"/>
              </a:rPr>
              <a:t>&amp;</a:t>
            </a:r>
            <a:r>
              <a:rPr lang="en-US" sz="1100" dirty="0">
                <a:latin typeface="+mn-lt"/>
              </a:rPr>
              <a:t> Organization Control (</a:t>
            </a:r>
            <a:r>
              <a:rPr lang="en-US" sz="1100" kern="1200" dirty="0">
                <a:solidFill>
                  <a:schemeClr val="tx1"/>
                </a:solidFill>
                <a:effectLst/>
                <a:latin typeface="+mn-lt"/>
                <a:ea typeface="+mn-ea"/>
                <a:cs typeface="+mn-cs"/>
              </a:rPr>
              <a:t>SOC)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Federal Risk and Authorization Management Program </a:t>
            </a:r>
            <a:r>
              <a:rPr lang="en-US" sz="1100" dirty="0">
                <a:solidFill>
                  <a:srgbClr val="000000"/>
                </a:solidFill>
                <a:latin typeface="+mn-lt"/>
              </a:rPr>
              <a:t>(</a:t>
            </a:r>
            <a:r>
              <a:rPr lang="en-US" sz="1100" kern="1200" dirty="0">
                <a:solidFill>
                  <a:srgbClr val="000000"/>
                </a:solidFill>
                <a:effectLst/>
                <a:latin typeface="+mn-lt"/>
                <a:ea typeface="+mn-ea"/>
                <a:cs typeface="+mn-cs"/>
              </a:rPr>
              <a:t>FedRAMP</a:t>
            </a:r>
            <a:r>
              <a:rPr lang="en-US" sz="11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Laws and regulations,</a:t>
            </a:r>
            <a:r>
              <a:rPr lang="en-US" sz="1100" kern="1200" baseline="0" dirty="0">
                <a:solidFill>
                  <a:schemeClr val="tx1"/>
                </a:solidFill>
                <a:effectLst/>
                <a:latin typeface="+mn-lt"/>
                <a:ea typeface="+mn-ea"/>
                <a:cs typeface="+mn-cs"/>
              </a:rPr>
              <a:t> such as the U.S</a:t>
            </a:r>
            <a:r>
              <a:rPr lang="en-US" sz="1100" dirty="0">
                <a:solidFill>
                  <a:srgbClr val="000000"/>
                </a:solidFill>
                <a:latin typeface="+mn-lt"/>
              </a:rPr>
              <a:t>.</a:t>
            </a:r>
            <a:r>
              <a:rPr lang="en-US" sz="1100" dirty="0">
                <a:latin typeface="+mn-lt"/>
              </a:rPr>
              <a:t> Health Insurance Portability and Accountability Act (HIPAA) </a:t>
            </a:r>
          </a:p>
          <a:p>
            <a:pPr marL="171450" indent="-171450">
              <a:buFont typeface="Arial" panose="020B0604020202020204" pitchFamily="34" charset="0"/>
              <a:buChar char="•"/>
            </a:pPr>
            <a:endParaRPr lang="en-US" sz="1100" dirty="0"/>
          </a:p>
          <a:p>
            <a:r>
              <a:rPr lang="en-US" sz="1100" dirty="0"/>
              <a:t>Select the link to learn more. </a:t>
            </a:r>
          </a:p>
          <a:p>
            <a:r>
              <a:rPr lang="en-US" sz="1100" dirty="0">
                <a:hlinkClick r:id="rId3"/>
              </a:rPr>
              <a:t>https://aws.amazon.com/compliance/resources/</a:t>
            </a:r>
            <a:endParaRPr lang="en-US" sz="1100" dirty="0"/>
          </a:p>
          <a:p>
            <a:pPr marL="171450" indent="-171450">
              <a:buFont typeface="Arial" panose="020B0604020202020204" pitchFamily="34" charset="0"/>
              <a:buChar char="•"/>
            </a:pPr>
            <a:endParaRPr lang="en-US" sz="1100" dirty="0">
              <a:latin typeface="+mn-lt"/>
            </a:endParaRPr>
          </a:p>
        </p:txBody>
      </p:sp>
    </p:spTree>
    <p:extLst>
      <p:ext uri="{BB962C8B-B14F-4D97-AF65-F5344CB8AC3E}">
        <p14:creationId xmlns:p14="http://schemas.microsoft.com/office/powerpoint/2010/main" val="14306322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we:</a:t>
            </a:r>
          </a:p>
          <a:p>
            <a:pPr marL="171450" lvl="0" indent="-171450">
              <a:buFont typeface="Arial" panose="020B0604020202020204" pitchFamily="34" charset="0"/>
              <a:buChar char="•"/>
            </a:pPr>
            <a:r>
              <a:rPr lang="en-US" sz="1100" dirty="0"/>
              <a:t>Reviewed the AWS Shared Responsibility Model</a:t>
            </a:r>
          </a:p>
          <a:p>
            <a:pPr marL="171450" lvl="0" indent="-171450">
              <a:buFont typeface="Arial" panose="020B0604020202020204" pitchFamily="34" charset="0"/>
              <a:buChar char="•"/>
            </a:pPr>
            <a:r>
              <a:rPr lang="en-US" sz="1100" dirty="0"/>
              <a:t>Discussed IAM</a:t>
            </a:r>
          </a:p>
          <a:p>
            <a:pPr marL="171450" lvl="0" indent="-171450">
              <a:buFont typeface="Arial" panose="020B0604020202020204" pitchFamily="34" charset="0"/>
              <a:buChar char="•"/>
            </a:pPr>
            <a:r>
              <a:rPr lang="en-US" sz="1100" dirty="0"/>
              <a:t>Reviewed AWS Trusted Advisor, AWS CloudTrail, and AWS Config</a:t>
            </a:r>
          </a:p>
          <a:p>
            <a:pPr marL="171450" lvl="0" indent="-171450">
              <a:buFont typeface="Arial" panose="020B0604020202020204" pitchFamily="34" charset="0"/>
              <a:buChar char="•"/>
            </a:pPr>
            <a:r>
              <a:rPr lang="en-US" sz="1100" dirty="0"/>
              <a:t>Explored the AWS security and compliance programs</a:t>
            </a:r>
          </a:p>
          <a:p>
            <a:pPr marL="171450" lvl="0" indent="-171450">
              <a:buFont typeface="Arial" panose="020B0604020202020204" pitchFamily="34" charset="0"/>
              <a:buChar char="•"/>
            </a:pPr>
            <a:r>
              <a:rPr lang="en-US" sz="1100" dirty="0"/>
              <a:t>Explored additional AWS security resources</a:t>
            </a:r>
          </a:p>
          <a:p>
            <a:pPr marL="171450" lvl="0" indent="-171450">
              <a:buFont typeface="Arial" panose="020B0604020202020204" pitchFamily="34" charset="0"/>
              <a:buChar char="•"/>
            </a:pPr>
            <a:r>
              <a:rPr lang="en-US" sz="1100" dirty="0"/>
              <a:t>And demonstrated and discussed Day One best practices</a:t>
            </a:r>
          </a:p>
          <a:p>
            <a:pPr marL="171450" lvl="0" indent="-171450">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finish this module, complete the knowledge assessment. </a:t>
            </a:r>
          </a:p>
          <a:p>
            <a:endParaRPr lang="en-US" sz="1100" dirty="0"/>
          </a:p>
        </p:txBody>
      </p:sp>
    </p:spTree>
    <p:extLst>
      <p:ext uri="{BB962C8B-B14F-4D97-AF65-F5344CB8AC3E}">
        <p14:creationId xmlns:p14="http://schemas.microsoft.com/office/powerpoint/2010/main" val="730279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Module 3, Lab 6: Introduction to AWS IAM. </a:t>
            </a:r>
          </a:p>
        </p:txBody>
      </p:sp>
    </p:spTree>
    <p:extLst>
      <p:ext uri="{BB962C8B-B14F-4D97-AF65-F5344CB8AC3E}">
        <p14:creationId xmlns:p14="http://schemas.microsoft.com/office/powerpoint/2010/main" val="38822936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IAM is a web service that enables AWS customers to manage users and user permissions in AWS. With IAM, you can centrally manage users, security credentials, such as access keys, and permissions that control which AWS resources users can access.</a:t>
            </a:r>
          </a:p>
          <a:p>
            <a:endParaRPr lang="en-US" sz="1100" dirty="0"/>
          </a:p>
          <a:p>
            <a:r>
              <a:rPr lang="en-US" sz="1100" dirty="0"/>
              <a:t>In this lab, you will:</a:t>
            </a:r>
          </a:p>
          <a:p>
            <a:pPr marL="171450" indent="-171450">
              <a:buFont typeface="Arial" panose="020B0604020202020204" pitchFamily="34" charset="0"/>
              <a:buChar char="•"/>
            </a:pPr>
            <a:r>
              <a:rPr lang="en-US" sz="1100" dirty="0"/>
              <a:t>Explore pre-created IAM users and groups.</a:t>
            </a:r>
          </a:p>
          <a:p>
            <a:pPr marL="171450" indent="-171450">
              <a:buFont typeface="Arial" panose="020B0604020202020204" pitchFamily="34" charset="0"/>
              <a:buChar char="•"/>
            </a:pPr>
            <a:r>
              <a:rPr lang="en-US" sz="1100" dirty="0"/>
              <a:t>Inspect IAM policies as applied to the pre-created groups.</a:t>
            </a:r>
          </a:p>
          <a:p>
            <a:pPr marL="171450" indent="-171450">
              <a:buFont typeface="Arial" panose="020B0604020202020204" pitchFamily="34" charset="0"/>
              <a:buChar char="•"/>
            </a:pPr>
            <a:r>
              <a:rPr lang="en-US" sz="1100" dirty="0"/>
              <a:t>Follow a real-world scenario, adding users to groups with specific capabilities enabled.</a:t>
            </a:r>
          </a:p>
          <a:p>
            <a:pPr marL="171450" indent="-171450">
              <a:buFont typeface="Arial" panose="020B0604020202020204" pitchFamily="34" charset="0"/>
              <a:buChar char="•"/>
            </a:pPr>
            <a:r>
              <a:rPr lang="en-US" sz="1100" dirty="0"/>
              <a:t>Locate and use the IAM sign-in URL.</a:t>
            </a:r>
          </a:p>
          <a:p>
            <a:pPr marL="171450" indent="-171450">
              <a:buFont typeface="Arial" panose="020B0604020202020204" pitchFamily="34" charset="0"/>
              <a:buChar char="•"/>
            </a:pPr>
            <a:r>
              <a:rPr lang="en-US" sz="1100" dirty="0"/>
              <a:t>Experiment with the effects of policies on service access.</a:t>
            </a:r>
          </a:p>
        </p:txBody>
      </p:sp>
    </p:spTree>
    <p:extLst>
      <p:ext uri="{BB962C8B-B14F-4D97-AF65-F5344CB8AC3E}">
        <p14:creationId xmlns:p14="http://schemas.microsoft.com/office/powerpoint/2010/main" val="32691964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you’ll explore the users and groups, add users to groups and sign in and test users.</a:t>
            </a:r>
          </a:p>
        </p:txBody>
      </p:sp>
    </p:spTree>
    <p:extLst>
      <p:ext uri="{BB962C8B-B14F-4D97-AF65-F5344CB8AC3E}">
        <p14:creationId xmlns:p14="http://schemas.microsoft.com/office/powerpoint/2010/main" val="457547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In this lab, you:</a:t>
            </a:r>
          </a:p>
          <a:p>
            <a:pPr marL="171450" indent="-171450">
              <a:buFont typeface="Arial" panose="020B0604020202020204" pitchFamily="34" charset="0"/>
              <a:buChar char="•"/>
            </a:pPr>
            <a:r>
              <a:rPr lang="en-US" sz="1100" dirty="0"/>
              <a:t>Explored pre-created IAM Users and Groups</a:t>
            </a:r>
          </a:p>
          <a:p>
            <a:pPr marL="171450" indent="-171450">
              <a:buFont typeface="Arial" panose="020B0604020202020204" pitchFamily="34" charset="0"/>
              <a:buChar char="•"/>
            </a:pPr>
            <a:r>
              <a:rPr lang="en-US" sz="1100" dirty="0"/>
              <a:t>Inspected IAM policies as applied to the pre-created Groups</a:t>
            </a:r>
          </a:p>
          <a:p>
            <a:pPr marL="171450" indent="-171450">
              <a:buFont typeface="Arial" panose="020B0604020202020204" pitchFamily="34" charset="0"/>
              <a:buChar char="•"/>
            </a:pPr>
            <a:r>
              <a:rPr lang="en-US" sz="1100" dirty="0"/>
              <a:t>Followed a real-world scenario, adding Users to Groups with specific capabilities enabled</a:t>
            </a:r>
          </a:p>
          <a:p>
            <a:pPr marL="171450" indent="-171450">
              <a:buFont typeface="Arial" panose="020B0604020202020204" pitchFamily="34" charset="0"/>
              <a:buChar char="•"/>
            </a:pPr>
            <a:r>
              <a:rPr lang="en-US" sz="1100" dirty="0"/>
              <a:t>Located and use the IAM sing-in URL</a:t>
            </a:r>
          </a:p>
          <a:p>
            <a:pPr marL="171450" indent="-171450">
              <a:buFont typeface="Arial" panose="020B0604020202020204" pitchFamily="34" charset="0"/>
              <a:buChar char="•"/>
            </a:pPr>
            <a:r>
              <a:rPr lang="en-US" sz="1100" dirty="0"/>
              <a:t>Experimented with the effects of policies on service access</a:t>
            </a:r>
          </a:p>
        </p:txBody>
      </p:sp>
    </p:spTree>
    <p:extLst>
      <p:ext uri="{BB962C8B-B14F-4D97-AF65-F5344CB8AC3E}">
        <p14:creationId xmlns:p14="http://schemas.microsoft.com/office/powerpoint/2010/main" val="34299952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the Day 1 IAM Demonstration:</a:t>
            </a:r>
          </a:p>
          <a:p>
            <a:pPr marL="228600" indent="-228600">
              <a:buFont typeface="+mj-lt"/>
              <a:buAutoNum type="arabicPeriod"/>
            </a:pPr>
            <a:r>
              <a:rPr lang="en-US" sz="1100" dirty="0"/>
              <a:t>Go to IAM.</a:t>
            </a:r>
          </a:p>
          <a:p>
            <a:pPr marL="228600" indent="-228600">
              <a:buFont typeface="+mj-lt"/>
              <a:buAutoNum type="arabicPeriod"/>
            </a:pPr>
            <a:r>
              <a:rPr lang="en-US" sz="1100" dirty="0"/>
              <a:t>Review Security Status by taking the following steps.:</a:t>
            </a:r>
          </a:p>
          <a:p>
            <a:pPr marL="685800" lvl="1" indent="-228600">
              <a:buFont typeface="Arial" panose="020B0604020202020204" pitchFamily="34" charset="0"/>
              <a:buChar char="•"/>
            </a:pPr>
            <a:r>
              <a:rPr lang="en-US" sz="1100" dirty="0"/>
              <a:t>Activate MFA on your root account.</a:t>
            </a:r>
          </a:p>
          <a:p>
            <a:pPr marL="685800" lvl="1" indent="-228600">
              <a:buFont typeface="Arial" panose="020B0604020202020204" pitchFamily="34" charset="0"/>
              <a:buChar char="•"/>
            </a:pPr>
            <a:r>
              <a:rPr lang="en-US" sz="1100" dirty="0"/>
              <a:t>Create individual IAM users.</a:t>
            </a:r>
          </a:p>
          <a:p>
            <a:pPr marL="685800" lvl="1" indent="-228600">
              <a:buFont typeface="Arial" panose="020B0604020202020204" pitchFamily="34" charset="0"/>
              <a:buChar char="•"/>
            </a:pPr>
            <a:r>
              <a:rPr lang="en-US" sz="1100" dirty="0"/>
              <a:t>Use groups to assign permissions.</a:t>
            </a:r>
          </a:p>
          <a:p>
            <a:pPr marL="685800" lvl="1" indent="-228600">
              <a:buFont typeface="Arial" panose="020B0604020202020204" pitchFamily="34" charset="0"/>
              <a:buChar char="•"/>
            </a:pPr>
            <a:r>
              <a:rPr lang="en-US" sz="1100" dirty="0"/>
              <a:t>Apply an IAM password policy. </a:t>
            </a:r>
          </a:p>
          <a:p>
            <a:endParaRPr lang="en-US" sz="1100" dirty="0"/>
          </a:p>
          <a:p>
            <a:r>
              <a:rPr lang="en-US" sz="1100" dirty="0"/>
              <a:t>The goal is to receive green checks by each security status item. </a:t>
            </a:r>
          </a:p>
          <a:p>
            <a:pPr marL="685800" lvl="1" indent="-228600">
              <a:buFont typeface="Arial" panose="020B0604020202020204" pitchFamily="34" charset="0"/>
              <a:buChar char="•"/>
            </a:pPr>
            <a:endParaRPr lang="en-US" sz="1100" dirty="0"/>
          </a:p>
        </p:txBody>
      </p:sp>
    </p:spTree>
    <p:extLst>
      <p:ext uri="{BB962C8B-B14F-4D97-AF65-F5344CB8AC3E}">
        <p14:creationId xmlns:p14="http://schemas.microsoft.com/office/powerpoint/2010/main" val="22570088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 review of the current Security Status indicates that:</a:t>
            </a:r>
          </a:p>
          <a:p>
            <a:pPr marL="171450" indent="-171450">
              <a:spcAft>
                <a:spcPts val="600"/>
              </a:spcAft>
              <a:buFont typeface="Arial" panose="020B0604020202020204" pitchFamily="34" charset="0"/>
              <a:buChar char="•"/>
            </a:pPr>
            <a:r>
              <a:rPr lang="en-US" sz="1100" dirty="0"/>
              <a:t>MFA has not been activated on the root account.</a:t>
            </a:r>
          </a:p>
          <a:p>
            <a:pPr marL="171450" indent="-171450">
              <a:spcAft>
                <a:spcPts val="600"/>
              </a:spcAft>
              <a:buFont typeface="Arial" panose="020B0604020202020204" pitchFamily="34" charset="0"/>
              <a:buChar char="•"/>
            </a:pPr>
            <a:r>
              <a:rPr lang="en-US" sz="1100" dirty="0"/>
              <a:t>No individual IAM users have been created.</a:t>
            </a:r>
          </a:p>
          <a:p>
            <a:pPr marL="171450" indent="-171450">
              <a:spcAft>
                <a:spcPts val="600"/>
              </a:spcAft>
              <a:buFont typeface="Arial" panose="020B0604020202020204" pitchFamily="34" charset="0"/>
              <a:buChar char="•"/>
            </a:pPr>
            <a:r>
              <a:rPr lang="en-US" sz="1100" dirty="0"/>
              <a:t>No permissions have been assigned to groups.</a:t>
            </a:r>
          </a:p>
          <a:p>
            <a:pPr marL="171450" indent="-171450">
              <a:spcAft>
                <a:spcPts val="600"/>
              </a:spcAft>
              <a:buFont typeface="Arial" panose="020B0604020202020204" pitchFamily="34" charset="0"/>
              <a:buChar char="•"/>
            </a:pPr>
            <a:r>
              <a:rPr lang="en-US" sz="1100" dirty="0"/>
              <a:t>No IAM password policy has been applied.</a:t>
            </a:r>
          </a:p>
          <a:p>
            <a:pPr marL="171450" indent="-171450">
              <a:spcAft>
                <a:spcPts val="600"/>
              </a:spcAft>
              <a:buFont typeface="Arial" panose="020B0604020202020204" pitchFamily="34" charset="0"/>
              <a:buChar char="•"/>
            </a:pPr>
            <a:endParaRPr lang="en-US" sz="1100" dirty="0"/>
          </a:p>
          <a:p>
            <a:pPr marL="0" indent="0">
              <a:spcAft>
                <a:spcPts val="600"/>
              </a:spcAft>
              <a:buFont typeface="Arial" panose="020B0604020202020204" pitchFamily="34" charset="0"/>
              <a:buNone/>
            </a:pPr>
            <a:r>
              <a:rPr lang="en-US" sz="1100" dirty="0"/>
              <a:t>There is a custom sign-in link for the account.</a:t>
            </a:r>
            <a:r>
              <a:rPr lang="en-US" sz="1100" baseline="0" dirty="0"/>
              <a:t> Note that the </a:t>
            </a:r>
            <a:r>
              <a:rPr lang="en-US" sz="1100" dirty="0"/>
              <a:t>account number has been hidden for security purposes. Use the </a:t>
            </a:r>
            <a:r>
              <a:rPr lang="en-US" sz="1100" b="1" dirty="0"/>
              <a:t>Customize</a:t>
            </a:r>
            <a:r>
              <a:rPr lang="en-US" sz="1100" dirty="0"/>
              <a:t> button to change the name of the account so that the account number is not displayed. This link is used to sign in to the account and can be sent to users as they are set up.</a:t>
            </a:r>
          </a:p>
        </p:txBody>
      </p:sp>
    </p:spTree>
    <p:extLst>
      <p:ext uri="{BB962C8B-B14F-4D97-AF65-F5344CB8AC3E}">
        <p14:creationId xmlns:p14="http://schemas.microsoft.com/office/powerpoint/2010/main" val="34088088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Before creating the users, activate MFA on the root account. The root account is the email address that you used to sign up for the AWS account. The root account has access to everything; thus, why it’s important to secure this account with restrictions.</a:t>
            </a:r>
          </a:p>
          <a:p>
            <a:pPr>
              <a:spcAft>
                <a:spcPts val="600"/>
              </a:spcAft>
            </a:pPr>
            <a:r>
              <a:rPr lang="en-US" sz="1100" dirty="0"/>
              <a:t>To set up MFA, click </a:t>
            </a:r>
            <a:r>
              <a:rPr lang="en-US" sz="1100" b="1" dirty="0"/>
              <a:t>Activate MFA on your root account </a:t>
            </a:r>
            <a:r>
              <a:rPr lang="en-US" sz="1100" dirty="0"/>
              <a:t>and then click </a:t>
            </a:r>
            <a:r>
              <a:rPr lang="en-US" sz="1100" b="1" dirty="0"/>
              <a:t>Manage MFA</a:t>
            </a:r>
            <a:r>
              <a:rPr lang="en-US" sz="1100" dirty="0"/>
              <a:t>. Two options will be presented: Virtual and Hardware. A hardware device is an actual hardware device. For purposes of this demonstration, select </a:t>
            </a:r>
            <a:r>
              <a:rPr lang="en-US" sz="1100" b="1" dirty="0"/>
              <a:t>Virtual</a:t>
            </a:r>
            <a:r>
              <a:rPr lang="en-US" sz="1100" dirty="0"/>
              <a:t> and then click </a:t>
            </a:r>
            <a:r>
              <a:rPr lang="en-US" sz="1100" b="1" dirty="0"/>
              <a:t>Next Step</a:t>
            </a:r>
            <a:r>
              <a:rPr lang="en-US" sz="1100" dirty="0"/>
              <a:t>. A new dialog box appears and asks us to configure a virtual MFA device. An app must be downloaded for this task. After that is complete, click </a:t>
            </a:r>
            <a:r>
              <a:rPr lang="en-US" sz="1100" b="1" dirty="0"/>
              <a:t>Next</a:t>
            </a:r>
            <a:r>
              <a:rPr lang="en-US" sz="1100" dirty="0"/>
              <a:t>.</a:t>
            </a:r>
          </a:p>
        </p:txBody>
      </p:sp>
    </p:spTree>
    <p:extLst>
      <p:ext uri="{BB962C8B-B14F-4D97-AF65-F5344CB8AC3E}">
        <p14:creationId xmlns:p14="http://schemas.microsoft.com/office/powerpoint/2010/main" val="1323010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 the authenticator application, press the </a:t>
            </a:r>
            <a:r>
              <a:rPr lang="en-US" sz="1100" b="1" dirty="0"/>
              <a:t>plus</a:t>
            </a:r>
            <a:r>
              <a:rPr lang="en-US" sz="1100" dirty="0"/>
              <a:t> </a:t>
            </a:r>
            <a:r>
              <a:rPr lang="en-US" sz="1100" b="1" dirty="0"/>
              <a:t>sign</a:t>
            </a:r>
            <a:r>
              <a:rPr lang="en-US" sz="1100" dirty="0"/>
              <a:t>. Scan the barcode, enter the two authentication codes, and then click the </a:t>
            </a:r>
            <a:r>
              <a:rPr lang="en-US" sz="1100" b="1" dirty="0"/>
              <a:t>Activate Virtual MFA </a:t>
            </a:r>
            <a:r>
              <a:rPr lang="en-US" sz="1100" dirty="0"/>
              <a:t>button.</a:t>
            </a:r>
          </a:p>
        </p:txBody>
      </p:sp>
    </p:spTree>
    <p:extLst>
      <p:ext uri="{BB962C8B-B14F-4D97-AF65-F5344CB8AC3E}">
        <p14:creationId xmlns:p14="http://schemas.microsoft.com/office/powerpoint/2010/main" val="130950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100" kern="1200" dirty="0">
                <a:solidFill>
                  <a:schemeClr val="tx1"/>
                </a:solidFill>
                <a:effectLst/>
                <a:latin typeface="+mn-lt"/>
                <a:ea typeface="+mn-ea"/>
                <a:cs typeface="+mn-cs"/>
              </a:rPr>
              <a:t>While the cloud infrastructure is secured and maintained by AWS, customers are responsible for security of everything they put </a:t>
            </a:r>
            <a:r>
              <a:rPr lang="en-US" sz="1100" b="1" i="1" kern="1200" dirty="0">
                <a:solidFill>
                  <a:schemeClr val="tx1"/>
                </a:solidFill>
                <a:effectLst/>
                <a:latin typeface="+mn-lt"/>
                <a:ea typeface="+mn-ea"/>
                <a:cs typeface="+mn-cs"/>
              </a:rPr>
              <a:t>in</a:t>
            </a:r>
            <a:r>
              <a:rPr lang="en-US" sz="1100" kern="1200" dirty="0">
                <a:solidFill>
                  <a:schemeClr val="tx1"/>
                </a:solidFill>
                <a:effectLst/>
                <a:latin typeface="+mn-lt"/>
                <a:ea typeface="+mn-ea"/>
                <a:cs typeface="+mn-cs"/>
              </a:rPr>
              <a:t> the cloud. </a:t>
            </a:r>
            <a:r>
              <a:rPr lang="en-US" sz="1100" kern="1200" dirty="0">
                <a:solidFill>
                  <a:schemeClr val="tx1"/>
                </a:solidFill>
                <a:effectLst/>
                <a:ea typeface="+mn-ea"/>
                <a:cs typeface="+mn-cs"/>
              </a:rPr>
              <a:t>The customer is responsible for what is implemented using AWS and for the applications connected to AWS. The security steps you need to take depend on the services you use and the complexity of your system.</a:t>
            </a:r>
          </a:p>
          <a:p>
            <a:pPr defTabSz="457200">
              <a:spcAft>
                <a:spcPts val="600"/>
              </a:spcAft>
              <a:defRPr/>
            </a:pPr>
            <a:r>
              <a:rPr lang="en-US" sz="1100" dirty="0"/>
              <a:t>This includes selecting the instance operating system, the application, security groups, firewalls, network configuration and account management. </a:t>
            </a:r>
          </a:p>
          <a:p>
            <a:pPr defTabSz="457200">
              <a:spcAft>
                <a:spcPts val="600"/>
              </a:spcAft>
              <a:defRPr/>
            </a:pPr>
            <a:r>
              <a:rPr lang="en-US" sz="1100" kern="1200" dirty="0">
                <a:solidFill>
                  <a:schemeClr val="tx1"/>
                </a:solidFill>
                <a:effectLst/>
                <a:latin typeface="+mn-lt"/>
                <a:ea typeface="+mn-ea"/>
                <a:cs typeface="+mn-cs"/>
              </a:rPr>
              <a:t>When using AWS services, customers maintain complete control over their content and are responsible for managing critical content security requirements,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content they choose to store on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Which AWS services are used with the content?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 what country that content is stored.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format and structure of that content and whether it is masked, anonymized, or encrypted.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Who has access to that content and how those access rights are granted, managed, and revoked?</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Customers retain control of what security they choose to implement to protect their own data, environment, applications, IAM, and operating systems. This basically means that the Shared Responsibility Model changes depending on the AWS services the customer uses.</a:t>
            </a:r>
          </a:p>
        </p:txBody>
      </p:sp>
    </p:spTree>
    <p:extLst>
      <p:ext uri="{BB962C8B-B14F-4D97-AF65-F5344CB8AC3E}">
        <p14:creationId xmlns:p14="http://schemas.microsoft.com/office/powerpoint/2010/main" val="3688800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Click </a:t>
            </a:r>
            <a:r>
              <a:rPr lang="en-US" sz="1100" b="1" dirty="0"/>
              <a:t>Finish</a:t>
            </a:r>
            <a:r>
              <a:rPr lang="en-US" sz="1100" dirty="0"/>
              <a:t> and refresh your browser. The MFA should now show that it is set up.</a:t>
            </a:r>
          </a:p>
        </p:txBody>
      </p:sp>
    </p:spTree>
    <p:extLst>
      <p:ext uri="{BB962C8B-B14F-4D97-AF65-F5344CB8AC3E}">
        <p14:creationId xmlns:p14="http://schemas.microsoft.com/office/powerpoint/2010/main" val="2739869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Most AWS accounts are set up as company accounts with multiple users. Each user is set up with individual permissions or included as part of a group with specific permissions. A best practice is to have each user have their own account so they are not logging in a root with global privileges.</a:t>
            </a:r>
          </a:p>
          <a:p>
            <a:pPr>
              <a:spcAft>
                <a:spcPts val="600"/>
              </a:spcAft>
            </a:pPr>
            <a:endParaRPr lang="en-US" sz="1100" dirty="0"/>
          </a:p>
          <a:p>
            <a:pPr>
              <a:spcAft>
                <a:spcPts val="600"/>
              </a:spcAft>
            </a:pPr>
            <a:r>
              <a:rPr lang="en-US" sz="1100" dirty="0"/>
              <a:t>Click </a:t>
            </a:r>
            <a:r>
              <a:rPr lang="en-US" sz="1100" b="1" dirty="0"/>
              <a:t>Create individual IAM users</a:t>
            </a:r>
            <a:r>
              <a:rPr lang="en-US" sz="1100" dirty="0"/>
              <a:t> and then select </a:t>
            </a:r>
            <a:r>
              <a:rPr lang="en-US" sz="1100" b="1" dirty="0"/>
              <a:t>Manage Users</a:t>
            </a:r>
            <a:r>
              <a:rPr lang="en-US" sz="1100" dirty="0"/>
              <a:t>.</a:t>
            </a:r>
          </a:p>
        </p:txBody>
      </p:sp>
    </p:spTree>
    <p:extLst>
      <p:ext uri="{BB962C8B-B14F-4D97-AF65-F5344CB8AC3E}">
        <p14:creationId xmlns:p14="http://schemas.microsoft.com/office/powerpoint/2010/main" val="3351209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Select </a:t>
            </a:r>
            <a:r>
              <a:rPr lang="en-US" sz="1100" b="1" dirty="0"/>
              <a:t>Add another user</a:t>
            </a:r>
            <a:r>
              <a:rPr lang="en-US" sz="1100" dirty="0"/>
              <a:t>. Add a username. Note that usernames cannot have spaces.</a:t>
            </a:r>
          </a:p>
          <a:p>
            <a:pPr>
              <a:spcAft>
                <a:spcPts val="600"/>
              </a:spcAft>
            </a:pPr>
            <a:endParaRPr lang="en-US" sz="1100" dirty="0"/>
          </a:p>
          <a:p>
            <a:pPr>
              <a:spcAft>
                <a:spcPts val="600"/>
              </a:spcAft>
            </a:pPr>
            <a:r>
              <a:rPr lang="en-US" sz="1100" dirty="0"/>
              <a:t>Select the </a:t>
            </a:r>
            <a:r>
              <a:rPr lang="en-US" sz="1100" b="1" dirty="0"/>
              <a:t>Access types</a:t>
            </a:r>
            <a:r>
              <a:rPr lang="en-US" sz="1100" dirty="0"/>
              <a:t>. There are two access types:</a:t>
            </a:r>
          </a:p>
          <a:p>
            <a:pPr marL="171450" indent="-171450">
              <a:spcAft>
                <a:spcPts val="600"/>
              </a:spcAft>
              <a:buFont typeface="Arial" panose="020B0604020202020204" pitchFamily="34" charset="0"/>
              <a:buChar char="•"/>
            </a:pPr>
            <a:r>
              <a:rPr lang="en-US" sz="1100" b="1" dirty="0"/>
              <a:t>Programmatic access</a:t>
            </a:r>
            <a:r>
              <a:rPr lang="en-US" sz="1100" dirty="0"/>
              <a:t> enables the user to have command line access to provision resources. This option will generate an access key one time. This access key must be saved as it will be used for all future access.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AWS Management Console access</a:t>
            </a:r>
            <a:r>
              <a:rPr lang="en-US" sz="1100" dirty="0"/>
              <a:t> enables user to log in to the AWS console.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Select a password type.</a:t>
            </a:r>
          </a:p>
        </p:txBody>
      </p:sp>
    </p:spTree>
    <p:extLst>
      <p:ext uri="{BB962C8B-B14F-4D97-AF65-F5344CB8AC3E}">
        <p14:creationId xmlns:p14="http://schemas.microsoft.com/office/powerpoint/2010/main" val="11597562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Next, you will assign permissions. There are three options:</a:t>
            </a:r>
          </a:p>
          <a:p>
            <a:pPr marL="171450" indent="-171450">
              <a:spcAft>
                <a:spcPts val="600"/>
              </a:spcAft>
              <a:buFont typeface="Arial" panose="020B0604020202020204" pitchFamily="34" charset="0"/>
              <a:buChar char="•"/>
            </a:pPr>
            <a:r>
              <a:rPr lang="en-US" sz="1100" dirty="0"/>
              <a:t>Add user to group</a:t>
            </a:r>
          </a:p>
          <a:p>
            <a:pPr marL="171450" indent="-171450">
              <a:spcAft>
                <a:spcPts val="600"/>
              </a:spcAft>
              <a:buFont typeface="Arial" panose="020B0604020202020204" pitchFamily="34" charset="0"/>
              <a:buChar char="•"/>
            </a:pPr>
            <a:r>
              <a:rPr lang="en-US" sz="1100" dirty="0"/>
              <a:t>Copy permissions from an existing user</a:t>
            </a:r>
          </a:p>
          <a:p>
            <a:pPr marL="171450" indent="-171450">
              <a:spcAft>
                <a:spcPts val="600"/>
              </a:spcAft>
              <a:buFont typeface="Arial" panose="020B0604020202020204" pitchFamily="34" charset="0"/>
              <a:buChar char="•"/>
            </a:pPr>
            <a:r>
              <a:rPr lang="en-US" sz="1100" dirty="0"/>
              <a:t>Attach existing policies directly</a:t>
            </a:r>
          </a:p>
          <a:p>
            <a:pPr marL="171450" indent="-171450">
              <a:spcAft>
                <a:spcPts val="600"/>
              </a:spcAft>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We want to add the user to a group, so select </a:t>
            </a:r>
            <a:r>
              <a:rPr lang="en-US" sz="1100" b="1" dirty="0"/>
              <a:t>Add user to group </a:t>
            </a:r>
            <a:r>
              <a:rPr lang="en-US" sz="1100" dirty="0"/>
              <a:t>and then select the </a:t>
            </a:r>
            <a:r>
              <a:rPr lang="en-US" sz="1100" b="1" dirty="0"/>
              <a:t>Create group</a:t>
            </a:r>
            <a:r>
              <a:rPr lang="en-US" sz="1100" b="0" baseline="0" dirty="0"/>
              <a:t> button.</a:t>
            </a:r>
            <a:r>
              <a:rPr lang="en-US" sz="1100" dirty="0"/>
              <a:t> A group is where you put users to inherit the policies assigned to the group.</a:t>
            </a:r>
          </a:p>
        </p:txBody>
      </p:sp>
    </p:spTree>
    <p:extLst>
      <p:ext uri="{BB962C8B-B14F-4D97-AF65-F5344CB8AC3E}">
        <p14:creationId xmlns:p14="http://schemas.microsoft.com/office/powerpoint/2010/main" val="3017423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Give the group a name. For this example, give the lead developer administrative access. Select the </a:t>
            </a:r>
            <a:r>
              <a:rPr lang="en-US" sz="1100" b="1" dirty="0"/>
              <a:t>Create group</a:t>
            </a:r>
            <a:r>
              <a:rPr lang="en-US" sz="1100" b="0" baseline="0" dirty="0"/>
              <a:t> button.</a:t>
            </a:r>
            <a:endParaRPr lang="en-US" sz="1100" dirty="0"/>
          </a:p>
        </p:txBody>
      </p:sp>
    </p:spTree>
    <p:extLst>
      <p:ext uri="{BB962C8B-B14F-4D97-AF65-F5344CB8AC3E}">
        <p14:creationId xmlns:p14="http://schemas.microsoft.com/office/powerpoint/2010/main" val="11855876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Select </a:t>
            </a:r>
            <a:r>
              <a:rPr lang="en-US" sz="1100" b="1" dirty="0"/>
              <a:t>Next Review</a:t>
            </a:r>
            <a:r>
              <a:rPr lang="en-US" sz="1100" dirty="0"/>
              <a:t> to review what is being created, and then select </a:t>
            </a:r>
            <a:r>
              <a:rPr lang="en-US" sz="1100" b="1" dirty="0"/>
              <a:t>Create user</a:t>
            </a:r>
            <a:r>
              <a:rPr lang="en-US" sz="1100" dirty="0"/>
              <a:t>.</a:t>
            </a:r>
          </a:p>
        </p:txBody>
      </p:sp>
    </p:spTree>
    <p:extLst>
      <p:ext uri="{BB962C8B-B14F-4D97-AF65-F5344CB8AC3E}">
        <p14:creationId xmlns:p14="http://schemas.microsoft.com/office/powerpoint/2010/main" val="3248561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a user is created, several things are generated:</a:t>
            </a:r>
          </a:p>
          <a:p>
            <a:pPr marL="228600" indent="-228600">
              <a:spcAft>
                <a:spcPts val="600"/>
              </a:spcAft>
              <a:buFont typeface="+mj-lt"/>
              <a:buAutoNum type="arabicPeriod"/>
            </a:pPr>
            <a:r>
              <a:rPr lang="en-US" sz="1100" b="1" dirty="0"/>
              <a:t>Access key ID</a:t>
            </a:r>
            <a:r>
              <a:rPr lang="en-US" sz="1100" b="0" baseline="0" dirty="0"/>
              <a:t> that is</a:t>
            </a:r>
            <a:r>
              <a:rPr lang="en-US" sz="1100" dirty="0"/>
              <a:t> used to access AWS at the command line to programmatically access AWS,</a:t>
            </a:r>
            <a:r>
              <a:rPr lang="en-US" sz="1100" baseline="0" dirty="0"/>
              <a:t> or </a:t>
            </a:r>
            <a:r>
              <a:rPr lang="en-US" sz="1100" dirty="0"/>
              <a:t>blocked out.</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a:tabLst/>
              <a:defRPr/>
            </a:pPr>
            <a:r>
              <a:rPr lang="en-US" sz="1100" b="1" dirty="0"/>
              <a:t>Secret access key</a:t>
            </a:r>
            <a:r>
              <a:rPr lang="en-US" sz="1100" b="0" baseline="0" dirty="0"/>
              <a:t> that is </a:t>
            </a:r>
            <a:r>
              <a:rPr lang="en-US" sz="1100" dirty="0"/>
              <a:t>used to access AWS at the command line to programmatically access AWS.</a:t>
            </a:r>
          </a:p>
          <a:p>
            <a:pPr marL="228600" indent="-228600">
              <a:spcAft>
                <a:spcPts val="600"/>
              </a:spcAft>
              <a:buFont typeface="+mj-lt"/>
              <a:buAutoNum type="arabicPeriod"/>
            </a:pPr>
            <a:r>
              <a:rPr lang="en-US" sz="1100" b="1" dirty="0"/>
              <a:t>Password</a:t>
            </a:r>
            <a:r>
              <a:rPr lang="en-US" sz="1100" b="0" baseline="0" dirty="0"/>
              <a:t> that is </a:t>
            </a:r>
            <a:r>
              <a:rPr lang="en-US" sz="1100" dirty="0"/>
              <a:t>used to log in to the console.</a:t>
            </a:r>
          </a:p>
          <a:p>
            <a:pPr marL="171450" indent="-171450">
              <a:spcAft>
                <a:spcPts val="600"/>
              </a:spcAft>
              <a:buFont typeface="Arial" panose="020B0604020202020204" pitchFamily="34" charset="0"/>
              <a:buChar char="•"/>
            </a:pPr>
            <a:endParaRPr lang="en-US" sz="1100" dirty="0"/>
          </a:p>
          <a:p>
            <a:pPr marL="0" indent="0">
              <a:spcAft>
                <a:spcPts val="600"/>
              </a:spcAft>
              <a:buFont typeface="Arial" panose="020B0604020202020204" pitchFamily="34" charset="0"/>
              <a:buNone/>
            </a:pPr>
            <a:r>
              <a:rPr lang="en-US" sz="1100" dirty="0"/>
              <a:t>Press</a:t>
            </a:r>
            <a:r>
              <a:rPr lang="en-US" sz="1100" b="1" dirty="0"/>
              <a:t> Show </a:t>
            </a:r>
            <a:r>
              <a:rPr lang="en-US" sz="1100" dirty="0"/>
              <a:t>to display the values in each of the fields. All of the information can be downloaded by selecting the </a:t>
            </a:r>
            <a:r>
              <a:rPr lang="en-US" sz="1100" b="1" dirty="0"/>
              <a:t>Download csv button</a:t>
            </a:r>
            <a:r>
              <a:rPr lang="en-US" sz="1100" dirty="0"/>
              <a:t>. </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b="1" dirty="0"/>
              <a:t>Note: </a:t>
            </a:r>
            <a:r>
              <a:rPr lang="en-US" sz="1100" dirty="0"/>
              <a:t>Never put this information in a public place. This information can be used to access your account.</a:t>
            </a:r>
          </a:p>
        </p:txBody>
      </p:sp>
    </p:spTree>
    <p:extLst>
      <p:ext uri="{BB962C8B-B14F-4D97-AF65-F5344CB8AC3E}">
        <p14:creationId xmlns:p14="http://schemas.microsoft.com/office/powerpoint/2010/main" val="186060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you return to the dashboard, the individual IAM user and group security status items have been addressed.</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dirty="0"/>
              <a:t>The last thing to do is apply an IAM password policy.</a:t>
            </a:r>
          </a:p>
        </p:txBody>
      </p:sp>
    </p:spTree>
    <p:extLst>
      <p:ext uri="{BB962C8B-B14F-4D97-AF65-F5344CB8AC3E}">
        <p14:creationId xmlns:p14="http://schemas.microsoft.com/office/powerpoint/2010/main" val="26843888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The IAM password policy is a set of rules that defines the type of password that an IAM user can set.</a:t>
            </a:r>
          </a:p>
          <a:p>
            <a:pPr marL="0" indent="0">
              <a:spcAft>
                <a:spcPts val="600"/>
              </a:spcAft>
              <a:buFont typeface="Arial" panose="020B0604020202020204" pitchFamily="34" charset="0"/>
              <a:buNone/>
            </a:pPr>
            <a:endParaRPr lang="en-US" sz="1100" dirty="0"/>
          </a:p>
          <a:p>
            <a:pPr marL="0" indent="0">
              <a:spcAft>
                <a:spcPts val="600"/>
              </a:spcAft>
              <a:buFont typeface="Arial" panose="020B0604020202020204" pitchFamily="34" charset="0"/>
              <a:buNone/>
            </a:pPr>
            <a:r>
              <a:rPr lang="en-US" sz="1100" dirty="0"/>
              <a:t>Select the rules that the passwords should follow and click the </a:t>
            </a:r>
            <a:r>
              <a:rPr lang="en-US" sz="1100" b="1" dirty="0"/>
              <a:t>Apply password policy</a:t>
            </a:r>
            <a:r>
              <a:rPr lang="en-US" sz="1100" dirty="0"/>
              <a:t> button.</a:t>
            </a:r>
          </a:p>
        </p:txBody>
      </p:sp>
    </p:spTree>
    <p:extLst>
      <p:ext uri="{BB962C8B-B14F-4D97-AF65-F5344CB8AC3E}">
        <p14:creationId xmlns:p14="http://schemas.microsoft.com/office/powerpoint/2010/main" val="3436490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All the security status checkmarks are green, so the IAM setup requirements are complete.</a:t>
            </a:r>
          </a:p>
        </p:txBody>
      </p:sp>
    </p:spTree>
    <p:extLst>
      <p:ext uri="{BB962C8B-B14F-4D97-AF65-F5344CB8AC3E}">
        <p14:creationId xmlns:p14="http://schemas.microsoft.com/office/powerpoint/2010/main" val="283957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406400" y="4400550"/>
            <a:ext cx="6051550" cy="3600450"/>
          </a:xfrm>
        </p:spPr>
        <p:txBody>
          <a:bodyPr/>
          <a:lstStyle/>
          <a:p>
            <a:r>
              <a:rPr lang="en-US" sz="1000" kern="1200" dirty="0">
                <a:solidFill>
                  <a:schemeClr val="tx1"/>
                </a:solidFill>
                <a:effectLst/>
                <a:latin typeface="+mn-lt"/>
                <a:ea typeface="+mn-ea"/>
                <a:cs typeface="+mn-cs"/>
              </a:rPr>
              <a:t>In order to visualize the AWS Shared Responsibility Model, let’s take a look at an example.</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Let’s say a customer is using Amazon S3 for storage and Amazon Workspaces for desktop and application streaming. They also have a Virtual Private</a:t>
            </a:r>
            <a:r>
              <a:rPr lang="en-US" sz="1000" kern="1200" baseline="0" dirty="0">
                <a:solidFill>
                  <a:schemeClr val="tx1"/>
                </a:solidFill>
                <a:effectLst/>
                <a:latin typeface="+mn-lt"/>
                <a:ea typeface="+mn-ea"/>
                <a:cs typeface="+mn-cs"/>
              </a:rPr>
              <a:t> Cloud (</a:t>
            </a:r>
            <a:r>
              <a:rPr lang="en-US" sz="1000" kern="1200" dirty="0">
                <a:solidFill>
                  <a:schemeClr val="tx1"/>
                </a:solidFill>
                <a:effectLst/>
                <a:latin typeface="+mn-lt"/>
                <a:ea typeface="+mn-ea"/>
                <a:cs typeface="+mn-cs"/>
              </a:rPr>
              <a:t>VPC), which consists of their Amazon EC2 instance and Oracle database instance.</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customer is responsible for managing the guest operating system, the applications, and security groups. AWS is responsible for protecting the global infrastructure that runs all of the services offered in the AWS cloud. The AWS global infrastructure is designed and managed according to security best practices as well as a variety of security compliance standards.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AWS products that fall into the category of Infrastructure as a Service (IaaS), such as Amazon EC2 and Amazon VPC, are completely under your control and require you to perform all the necessary security configuration and management tasks. For example, for EC2 instances, you are responsible for management of the guest OS,</a:t>
            </a:r>
            <a:r>
              <a:rPr lang="en-US" sz="1000" kern="1200" baseline="0" dirty="0">
                <a:solidFill>
                  <a:schemeClr val="tx1"/>
                </a:solidFill>
                <a:effectLst/>
                <a:latin typeface="+mn-lt"/>
                <a:ea typeface="+mn-ea"/>
                <a:cs typeface="+mn-cs"/>
              </a:rPr>
              <a:t> which </a:t>
            </a:r>
            <a:r>
              <a:rPr lang="en-US" sz="1000" kern="1200" dirty="0">
                <a:solidFill>
                  <a:schemeClr val="tx1"/>
                </a:solidFill>
                <a:effectLst/>
                <a:latin typeface="+mn-lt"/>
                <a:ea typeface="+mn-ea"/>
                <a:cs typeface="+mn-cs"/>
              </a:rPr>
              <a:t>includes updates and security patches, any application software or utilities you install on the instances, and the configuration of the AWS-provided firewall,</a:t>
            </a:r>
            <a:r>
              <a:rPr lang="en-US" sz="1000" kern="1200" baseline="0" dirty="0">
                <a:solidFill>
                  <a:schemeClr val="tx1"/>
                </a:solidFill>
                <a:effectLst/>
                <a:latin typeface="+mn-lt"/>
                <a:ea typeface="+mn-ea"/>
                <a:cs typeface="+mn-cs"/>
              </a:rPr>
              <a:t> also </a:t>
            </a:r>
            <a:r>
              <a:rPr lang="en-US" sz="1000" kern="1200" dirty="0">
                <a:solidFill>
                  <a:schemeClr val="tx1"/>
                </a:solidFill>
                <a:effectLst/>
                <a:latin typeface="+mn-lt"/>
                <a:ea typeface="+mn-ea"/>
                <a:cs typeface="+mn-cs"/>
              </a:rPr>
              <a:t>called a security group, on each instance. These are basically the same security tasks that you</a:t>
            </a:r>
            <a:r>
              <a:rPr lang="en-US" sz="1000" kern="1200" baseline="0" dirty="0">
                <a:solidFill>
                  <a:schemeClr val="tx1"/>
                </a:solidFill>
                <a:effectLst/>
                <a:latin typeface="+mn-lt"/>
                <a:ea typeface="+mn-ea"/>
                <a:cs typeface="+mn-cs"/>
              </a:rPr>
              <a:t> a</a:t>
            </a:r>
            <a:r>
              <a:rPr lang="en-US" sz="1000" kern="1200" dirty="0">
                <a:solidFill>
                  <a:schemeClr val="tx1"/>
                </a:solidFill>
                <a:effectLst/>
                <a:latin typeface="+mn-lt"/>
                <a:ea typeface="+mn-ea"/>
                <a:cs typeface="+mn-cs"/>
              </a:rPr>
              <a:t>re used to performing no matter where your servers are located. </a:t>
            </a:r>
          </a:p>
          <a:p>
            <a:endParaRPr lang="en-US" sz="100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Amazon RDS database instances like Oracle are pre-configured with parameters and settings appropriate for the engine and class you have selected. AWS manages time-consuming database administration tasks including provisioning, backups, software patching, monitoring, and hardware scaling. You focus on the tasks need for application development.</a:t>
            </a:r>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Amazon WorkSpaces is a fully managed, secure Desktop-as-a-Service (DaaS) solution</a:t>
            </a:r>
            <a:r>
              <a:rPr lang="en-US" sz="1000"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You provision virtual, cloud-based Microsoft Windows desktops for your users, providing them access to the documents, applications, and resources they need anywhere, anytime, and from any supported device.</a:t>
            </a:r>
            <a:r>
              <a:rPr lang="en-US" sz="1000" kern="1200" dirty="0">
                <a:solidFill>
                  <a:schemeClr val="tx1"/>
                </a:solidFill>
                <a:effectLst/>
                <a:latin typeface="+mn-lt"/>
                <a:ea typeface="+mn-ea"/>
                <a:cs typeface="+mn-cs"/>
              </a:rPr>
              <a:t>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It is best practice for customers to protect their AWS account credentials and set up individual user accounts with IAM so that each user has their own credentials.</a:t>
            </a:r>
          </a:p>
        </p:txBody>
      </p:sp>
    </p:spTree>
    <p:extLst>
      <p:ext uri="{BB962C8B-B14F-4D97-AF65-F5344CB8AC3E}">
        <p14:creationId xmlns:p14="http://schemas.microsoft.com/office/powerpoint/2010/main" val="14988478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In the next module we will look at principles for architecting a cloud solution.</a:t>
            </a:r>
            <a:endParaRPr lang="en-US" dirty="0">
              <a:solidFill>
                <a:schemeClr val="bg1">
                  <a:lumMod val="65000"/>
                </a:schemeClr>
              </a:solidFill>
            </a:endParaRPr>
          </a:p>
        </p:txBody>
      </p:sp>
    </p:spTree>
    <p:extLst>
      <p:ext uri="{BB962C8B-B14F-4D97-AF65-F5344CB8AC3E}">
        <p14:creationId xmlns:p14="http://schemas.microsoft.com/office/powerpoint/2010/main" val="22562100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857038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2879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2879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3.xml"/><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0.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47.jpg"/><Relationship Id="rId5" Type="http://schemas.openxmlformats.org/officeDocument/2006/relationships/image" Target="../media/image5.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47.jpg"/><Relationship Id="rId5" Type="http://schemas.openxmlformats.org/officeDocument/2006/relationships/image" Target="../media/image5.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5.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17.png"/><Relationship Id="rId4" Type="http://schemas.openxmlformats.org/officeDocument/2006/relationships/hyperlink" Target="https://safenet.gemalto.com/multi-factor-authentication/"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3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aws.amazon.com/premiumsupport/enterprise-support/"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9.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hyperlink" Target="https://aws.amazon.com/compliance/resources/"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72.png"/><Relationship Id="rId5" Type="http://schemas.openxmlformats.org/officeDocument/2006/relationships/image" Target="../media/image71.gif"/><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75.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73.png"/><Relationship Id="rId4" Type="http://schemas.openxmlformats.org/officeDocument/2006/relationships/image" Target="../media/image30.png"/><Relationship Id="rId9"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77.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57.xml"/><Relationship Id="rId5" Type="http://schemas.openxmlformats.org/officeDocument/2006/relationships/image" Target="../media/image77.png"/><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7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59.xml"/><Relationship Id="rId5" Type="http://schemas.openxmlformats.org/officeDocument/2006/relationships/image" Target="../media/image79.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17.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80.png"/><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81.png"/><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82.png"/><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64.xml"/><Relationship Id="rId5" Type="http://schemas.openxmlformats.org/officeDocument/2006/relationships/image" Target="../media/image83.png"/><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84.png"/><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image" Target="../media/image85.png"/><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86.png"/><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68.xml"/><Relationship Id="rId5" Type="http://schemas.openxmlformats.org/officeDocument/2006/relationships/image" Target="../media/image87.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32679"/>
            <a:ext cx="6609493" cy="1303418"/>
          </a:xfrm>
        </p:spPr>
        <p:txBody>
          <a:bodyPr/>
          <a:lstStyle/>
          <a:p>
            <a:r>
              <a:rPr lang="en-US" sz="5400" dirty="0"/>
              <a:t>Module 3:                        AWS Cloud Security</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19459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Shared Responsibility Summary</a:t>
            </a:r>
          </a:p>
        </p:txBody>
      </p:sp>
      <p:sp>
        <p:nvSpPr>
          <p:cNvPr id="5" name="Content Placeholder 2"/>
          <p:cNvSpPr>
            <a:spLocks noGrp="1"/>
          </p:cNvSpPr>
          <p:nvPr>
            <p:ph idx="1"/>
          </p:nvPr>
        </p:nvSpPr>
        <p:spPr>
          <a:xfrm>
            <a:off x="238538" y="1440305"/>
            <a:ext cx="10484879" cy="4913308"/>
          </a:xfrm>
        </p:spPr>
        <p:txBody>
          <a:bodyPr>
            <a:normAutofit fontScale="85000" lnSpcReduction="20000"/>
          </a:bodyPr>
          <a:lstStyle/>
          <a:p>
            <a:pPr marL="458788" indent="-458788">
              <a:lnSpc>
                <a:spcPct val="150000"/>
              </a:lnSpc>
            </a:pPr>
            <a:r>
              <a:rPr lang="en-US" dirty="0"/>
              <a:t>AWS and the customer share security responsibilities:</a:t>
            </a:r>
          </a:p>
          <a:p>
            <a:pPr marL="917575" lvl="1" indent="-460375">
              <a:lnSpc>
                <a:spcPct val="150000"/>
              </a:lnSpc>
            </a:pPr>
            <a:r>
              <a:rPr lang="en-US" sz="2800" b="1" dirty="0"/>
              <a:t>AWS</a:t>
            </a:r>
            <a:r>
              <a:rPr lang="en-US" sz="2800" dirty="0"/>
              <a:t> is responsible for security </a:t>
            </a:r>
            <a:r>
              <a:rPr lang="en-US" sz="2800" b="1" i="1" dirty="0"/>
              <a:t>of</a:t>
            </a:r>
            <a:r>
              <a:rPr lang="en-US" sz="2800" dirty="0"/>
              <a:t> the cloud</a:t>
            </a:r>
          </a:p>
          <a:p>
            <a:pPr marL="915988" lvl="2" indent="-458788">
              <a:lnSpc>
                <a:spcPct val="150000"/>
              </a:lnSpc>
            </a:pPr>
            <a:r>
              <a:rPr lang="en-US" sz="2800" b="1" dirty="0"/>
              <a:t>Customer</a:t>
            </a:r>
            <a:r>
              <a:rPr lang="en-US" sz="2800" dirty="0"/>
              <a:t> is responsible for security </a:t>
            </a:r>
            <a:r>
              <a:rPr lang="en-US" sz="2800" b="1" i="1" dirty="0"/>
              <a:t>in</a:t>
            </a:r>
            <a:r>
              <a:rPr lang="en-US" sz="2800" dirty="0"/>
              <a:t> the cloud</a:t>
            </a:r>
          </a:p>
          <a:p>
            <a:pPr marL="458788" indent="-458788">
              <a:lnSpc>
                <a:spcPct val="150000"/>
              </a:lnSpc>
            </a:pPr>
            <a:r>
              <a:rPr lang="en-US" dirty="0"/>
              <a:t>Customers have full control over security measures they choose to implement.</a:t>
            </a:r>
          </a:p>
          <a:p>
            <a:pPr marL="458788" indent="-458788">
              <a:lnSpc>
                <a:spcPct val="150000"/>
              </a:lnSpc>
            </a:pPr>
            <a:r>
              <a:rPr lang="en-US" dirty="0"/>
              <a:t>Customers can use AWS Service Catalog to manage catalogs of IT services.</a:t>
            </a:r>
          </a:p>
          <a:p>
            <a:pPr marL="458788" indent="-458788">
              <a:lnSpc>
                <a:spcPct val="150000"/>
              </a:lnSpc>
            </a:pPr>
            <a:r>
              <a:rPr lang="en-US" dirty="0"/>
              <a:t>Security configurations of infrastructure services are completely under the customer’s control.</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38298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2: Identity and Access Management (IAM)</a:t>
            </a:r>
          </a:p>
        </p:txBody>
      </p:sp>
    </p:spTree>
    <p:custDataLst>
      <p:tags r:id="rId1"/>
    </p:custDataLst>
    <p:extLst>
      <p:ext uri="{BB962C8B-B14F-4D97-AF65-F5344CB8AC3E}">
        <p14:creationId xmlns:p14="http://schemas.microsoft.com/office/powerpoint/2010/main" val="247732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AWS Services: IAM</a:t>
            </a:r>
          </a:p>
        </p:txBody>
      </p:sp>
      <p:sp>
        <p:nvSpPr>
          <p:cNvPr id="31" name="Rounded Rectangle 30"/>
          <p:cNvSpPr/>
          <p:nvPr/>
        </p:nvSpPr>
        <p:spPr>
          <a:xfrm>
            <a:off x="9174176" y="2007129"/>
            <a:ext cx="2395749" cy="3539619"/>
          </a:xfrm>
          <a:prstGeom prst="roundRect">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738763"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9239" y="2075737"/>
            <a:ext cx="2430869" cy="2483353"/>
          </a:xfrm>
          <a:prstGeom prst="rect">
            <a:avLst/>
          </a:prstGeom>
        </p:spPr>
      </p:pic>
      <p:sp>
        <p:nvSpPr>
          <p:cNvPr id="34" name="TextBox 33"/>
          <p:cNvSpPr txBox="1"/>
          <p:nvPr/>
        </p:nvSpPr>
        <p:spPr>
          <a:xfrm>
            <a:off x="3339739"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24277" y="1136138"/>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39418" y="2784776"/>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7780" y="1157118"/>
            <a:ext cx="1319247" cy="1319247"/>
          </a:xfrm>
          <a:prstGeom prst="rect">
            <a:avLst/>
          </a:prstGeom>
        </p:spPr>
      </p:pic>
      <p:sp>
        <p:nvSpPr>
          <p:cNvPr id="39" name="TextBox 21"/>
          <p:cNvSpPr txBox="1"/>
          <p:nvPr/>
        </p:nvSpPr>
        <p:spPr>
          <a:xfrm>
            <a:off x="6143573" y="2319795"/>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420093" y="3975705"/>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406849" y="2303386"/>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22556" y="4607236"/>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54339" y="4599076"/>
            <a:ext cx="1049096" cy="1049096"/>
          </a:xfrm>
          <a:prstGeom prst="rect">
            <a:avLst/>
          </a:prstGeom>
        </p:spPr>
      </p:pic>
      <p:sp>
        <p:nvSpPr>
          <p:cNvPr id="53" name="TextBox 35"/>
          <p:cNvSpPr txBox="1"/>
          <p:nvPr/>
        </p:nvSpPr>
        <p:spPr>
          <a:xfrm>
            <a:off x="6154399" y="5563580"/>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238578" y="5565987"/>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47730" y="1948656"/>
            <a:ext cx="2804160" cy="2804160"/>
          </a:xfrm>
          <a:prstGeom prst="rect">
            <a:avLst/>
          </a:prstGeom>
        </p:spPr>
      </p:pic>
      <p:sp>
        <p:nvSpPr>
          <p:cNvPr id="57" name="TextBox 52"/>
          <p:cNvSpPr txBox="1"/>
          <p:nvPr/>
        </p:nvSpPr>
        <p:spPr>
          <a:xfrm>
            <a:off x="9539820"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5923" y="2920976"/>
            <a:ext cx="823267" cy="987920"/>
          </a:xfrm>
          <a:prstGeom prst="rect">
            <a:avLst/>
          </a:prstGeom>
        </p:spPr>
      </p:pic>
      <p:sp>
        <p:nvSpPr>
          <p:cNvPr id="59" name="TextBox 58"/>
          <p:cNvSpPr txBox="1"/>
          <p:nvPr/>
        </p:nvSpPr>
        <p:spPr>
          <a:xfrm>
            <a:off x="6001375" y="3978222"/>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644029"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364449" y="6119337"/>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91186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IAM</a:t>
            </a:r>
          </a:p>
        </p:txBody>
      </p:sp>
      <p:sp>
        <p:nvSpPr>
          <p:cNvPr id="3" name="Content Placeholder 2"/>
          <p:cNvSpPr>
            <a:spLocks noGrp="1"/>
          </p:cNvSpPr>
          <p:nvPr>
            <p:ph idx="1"/>
          </p:nvPr>
        </p:nvSpPr>
        <p:spPr>
          <a:xfrm>
            <a:off x="238539" y="1440305"/>
            <a:ext cx="9455673" cy="4913308"/>
          </a:xfrm>
        </p:spPr>
        <p:txBody>
          <a:bodyPr>
            <a:normAutofit fontScale="92500" lnSpcReduction="20000"/>
          </a:bodyPr>
          <a:lstStyle/>
          <a:p>
            <a:pPr marL="0" indent="0">
              <a:lnSpc>
                <a:spcPct val="120000"/>
              </a:lnSpc>
              <a:spcBef>
                <a:spcPts val="0"/>
              </a:spcBef>
              <a:spcAft>
                <a:spcPts val="800"/>
              </a:spcAft>
              <a:buNone/>
            </a:pPr>
            <a:r>
              <a:rPr lang="en-US" dirty="0"/>
              <a:t>Centrally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manage access and authentication </a:t>
            </a:r>
            <a:r>
              <a:rPr lang="en-US" dirty="0"/>
              <a:t>of your users to your AWS resources.</a:t>
            </a:r>
          </a:p>
          <a:p>
            <a:pPr marL="457200" lvl="1" indent="-457200">
              <a:lnSpc>
                <a:spcPct val="110000"/>
              </a:lnSpc>
              <a:spcBef>
                <a:spcPts val="1800"/>
              </a:spcBef>
              <a:spcAft>
                <a:spcPts val="800"/>
              </a:spcAft>
            </a:pPr>
            <a:r>
              <a:rPr lang="en-US" sz="2800" dirty="0"/>
              <a:t>Offered as a feature of your AWS account for no charge.</a:t>
            </a:r>
          </a:p>
          <a:p>
            <a:pPr marL="457200" lvl="1" indent="-457200">
              <a:lnSpc>
                <a:spcPct val="110000"/>
              </a:lnSpc>
              <a:spcBef>
                <a:spcPts val="1800"/>
              </a:spcBef>
              <a:spcAft>
                <a:spcPts val="800"/>
              </a:spcAft>
            </a:pPr>
            <a:r>
              <a:rPr lang="en-US" sz="2800" dirty="0"/>
              <a:t>Create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users</a:t>
            </a:r>
            <a:r>
              <a:rPr lang="en-US" sz="2800" dirty="0"/>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groups</a:t>
            </a:r>
            <a:r>
              <a:rPr lang="en-US" sz="2800" dirty="0"/>
              <a:t>, and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roles</a:t>
            </a:r>
            <a:r>
              <a:rPr lang="en-US" sz="2800" dirty="0"/>
              <a:t>, and attach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sz="2800" dirty="0"/>
              <a:t> to them to control their access to AWS resources.</a:t>
            </a:r>
          </a:p>
          <a:p>
            <a:pPr marL="457200" lvl="1" indent="-457200">
              <a:lnSpc>
                <a:spcPct val="110000"/>
              </a:lnSpc>
              <a:spcBef>
                <a:spcPts val="1800"/>
              </a:spcBef>
              <a:spcAft>
                <a:spcPts val="800"/>
              </a:spcAft>
            </a:pPr>
            <a:r>
              <a:rPr lang="en-US" sz="2800" dirty="0"/>
              <a:t>Manage what resources can be accessed by who and how they can be accessed (e.g., terminating EC2 instances).</a:t>
            </a:r>
          </a:p>
          <a:p>
            <a:pPr marL="457200" lvl="1" indent="-457200">
              <a:lnSpc>
                <a:spcPct val="110000"/>
              </a:lnSpc>
              <a:spcBef>
                <a:spcPts val="1800"/>
              </a:spcBef>
              <a:spcAft>
                <a:spcPts val="800"/>
              </a:spcAft>
            </a:pPr>
            <a:r>
              <a:rPr lang="en-US" sz="2800" dirty="0"/>
              <a:t>Define required credentials based on context (e.g.,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who</a:t>
            </a:r>
            <a:r>
              <a:rPr lang="en-US" sz="2800" dirty="0"/>
              <a:t> is accessing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which</a:t>
            </a:r>
            <a:r>
              <a:rPr lang="en-US" sz="2800" dirty="0">
                <a:solidFill>
                  <a:srgbClr val="FF9933"/>
                </a:solidFill>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sz="2800" dirty="0">
                <a:solidFill>
                  <a:srgbClr val="FF9933"/>
                </a:solidFill>
              </a:rPr>
              <a:t> </a:t>
            </a:r>
            <a:r>
              <a:rPr lang="en-US" sz="2800" dirty="0"/>
              <a:t>and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what</a:t>
            </a:r>
            <a:r>
              <a:rPr lang="en-US" sz="2800" dirty="0"/>
              <a:t> are they trying to do?).</a:t>
            </a:r>
          </a:p>
        </p:txBody>
      </p:sp>
      <p:pic>
        <p:nvPicPr>
          <p:cNvPr id="6" name="Picture 5"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83BDE44A-F689-E746-9C61-82D1E4637B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846" y="1448218"/>
            <a:ext cx="685800" cy="914400"/>
          </a:xfrm>
          <a:prstGeom prst="rect">
            <a:avLst/>
          </a:prstGeom>
        </p:spPr>
      </p:pic>
      <p:pic>
        <p:nvPicPr>
          <p:cNvPr id="7" name="Picture 6">
            <a:extLst>
              <a:ext uri="{FF2B5EF4-FFF2-40B4-BE49-F238E27FC236}">
                <a16:creationId xmlns:a16="http://schemas.microsoft.com/office/drawing/2014/main" id="{1C7DADF2-C72D-2B48-B29A-ECF7AEE7F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5781" y="2713753"/>
            <a:ext cx="945931" cy="914400"/>
          </a:xfrm>
          <a:prstGeom prst="rect">
            <a:avLst/>
          </a:prstGeom>
        </p:spPr>
      </p:pic>
      <p:pic>
        <p:nvPicPr>
          <p:cNvPr id="8" name="Picture 7">
            <a:extLst>
              <a:ext uri="{FF2B5EF4-FFF2-40B4-BE49-F238E27FC236}">
                <a16:creationId xmlns:a16="http://schemas.microsoft.com/office/drawing/2014/main" id="{1C6A5848-7C3A-AC42-989A-B8502B5CC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7746" y="3979288"/>
            <a:ext cx="762000" cy="914400"/>
          </a:xfrm>
          <a:prstGeom prst="rect">
            <a:avLst/>
          </a:prstGeom>
        </p:spPr>
      </p:pic>
      <p:pic>
        <p:nvPicPr>
          <p:cNvPr id="9" name="Picture 8">
            <a:extLst>
              <a:ext uri="{FF2B5EF4-FFF2-40B4-BE49-F238E27FC236}">
                <a16:creationId xmlns:a16="http://schemas.microsoft.com/office/drawing/2014/main" id="{024C213C-4EFE-814C-8840-DC51F02D4A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5346" y="5244822"/>
            <a:ext cx="1066800" cy="914400"/>
          </a:xfrm>
          <a:prstGeom prst="rect">
            <a:avLst/>
          </a:prstGeom>
        </p:spPr>
      </p:pic>
    </p:spTree>
    <p:custDataLst>
      <p:tags r:id="rId1"/>
    </p:custDataLst>
    <p:extLst>
      <p:ext uri="{BB962C8B-B14F-4D97-AF65-F5344CB8AC3E}">
        <p14:creationId xmlns:p14="http://schemas.microsoft.com/office/powerpoint/2010/main" val="27698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Security Credentials</a:t>
            </a:r>
          </a:p>
        </p:txBody>
      </p:sp>
      <p:sp>
        <p:nvSpPr>
          <p:cNvPr id="7" name="Freeform 6"/>
          <p:cNvSpPr/>
          <p:nvPr/>
        </p:nvSpPr>
        <p:spPr>
          <a:xfrm>
            <a:off x="599186" y="1279945"/>
            <a:ext cx="2187787"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Email address and password</a:t>
            </a:r>
          </a:p>
        </p:txBody>
      </p:sp>
      <p:sp>
        <p:nvSpPr>
          <p:cNvPr id="8" name="Freeform 7"/>
          <p:cNvSpPr/>
          <p:nvPr/>
        </p:nvSpPr>
        <p:spPr>
          <a:xfrm>
            <a:off x="2951057" y="1324591"/>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Associated with your AWS account (root).</a:t>
            </a:r>
          </a:p>
        </p:txBody>
      </p:sp>
      <p:sp>
        <p:nvSpPr>
          <p:cNvPr id="10" name="Straight Connector 9"/>
          <p:cNvSpPr/>
          <p:nvPr/>
        </p:nvSpPr>
        <p:spPr>
          <a:xfrm>
            <a:off x="599186" y="2263108"/>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Freeform 10"/>
          <p:cNvSpPr/>
          <p:nvPr/>
        </p:nvSpPr>
        <p:spPr>
          <a:xfrm>
            <a:off x="599185" y="2263108"/>
            <a:ext cx="2351871"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IAM user name and password</a:t>
            </a:r>
          </a:p>
        </p:txBody>
      </p:sp>
      <p:sp>
        <p:nvSpPr>
          <p:cNvPr id="12" name="Freeform 11"/>
          <p:cNvSpPr/>
          <p:nvPr/>
        </p:nvSpPr>
        <p:spPr>
          <a:xfrm>
            <a:off x="2951057" y="2307754"/>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Used for accessing the AWS Management Console.</a:t>
            </a:r>
          </a:p>
        </p:txBody>
      </p:sp>
      <p:sp>
        <p:nvSpPr>
          <p:cNvPr id="14" name="Straight Connector 13"/>
          <p:cNvSpPr/>
          <p:nvPr/>
        </p:nvSpPr>
        <p:spPr>
          <a:xfrm>
            <a:off x="599186" y="3246271"/>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14"/>
          <p:cNvSpPr/>
          <p:nvPr/>
        </p:nvSpPr>
        <p:spPr>
          <a:xfrm>
            <a:off x="599186" y="3246271"/>
            <a:ext cx="2187787" cy="983163"/>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Access and Secret Access keys</a:t>
            </a:r>
          </a:p>
        </p:txBody>
      </p:sp>
      <p:sp>
        <p:nvSpPr>
          <p:cNvPr id="16" name="Freeform 15"/>
          <p:cNvSpPr/>
          <p:nvPr/>
        </p:nvSpPr>
        <p:spPr>
          <a:xfrm>
            <a:off x="2951057" y="3290918"/>
            <a:ext cx="8587063" cy="892911"/>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Typically used with Command Line Interface (CLI) and programmatic requests like APIs and Software Development Kit (SDKs).</a:t>
            </a:r>
          </a:p>
        </p:txBody>
      </p:sp>
      <p:sp>
        <p:nvSpPr>
          <p:cNvPr id="18" name="Straight Connector 17"/>
          <p:cNvSpPr/>
          <p:nvPr/>
        </p:nvSpPr>
        <p:spPr>
          <a:xfrm>
            <a:off x="599186" y="4229435"/>
            <a:ext cx="10938933"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6" name="Group 5"/>
          <p:cNvGrpSpPr/>
          <p:nvPr/>
        </p:nvGrpSpPr>
        <p:grpSpPr>
          <a:xfrm>
            <a:off x="599186" y="5348357"/>
            <a:ext cx="10938933" cy="983163"/>
            <a:chOff x="501569" y="3132719"/>
            <a:chExt cx="8204200" cy="737372"/>
          </a:xfrm>
        </p:grpSpPr>
        <p:sp>
          <p:nvSpPr>
            <p:cNvPr id="19" name="Freeform 18"/>
            <p:cNvSpPr/>
            <p:nvPr/>
          </p:nvSpPr>
          <p:spPr>
            <a:xfrm>
              <a:off x="501569" y="3132719"/>
              <a:ext cx="1640840" cy="737372"/>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Key pairs</a:t>
              </a:r>
            </a:p>
          </p:txBody>
        </p:sp>
        <p:sp>
          <p:nvSpPr>
            <p:cNvPr id="20" name="Freeform 19"/>
            <p:cNvSpPr/>
            <p:nvPr/>
          </p:nvSpPr>
          <p:spPr>
            <a:xfrm>
              <a:off x="2265472" y="3166203"/>
              <a:ext cx="6440297" cy="669683"/>
            </a:xfrm>
            <a:custGeom>
              <a:avLst/>
              <a:gdLst>
                <a:gd name="connsiteX0" fmla="*/ 0 w 6440297"/>
                <a:gd name="connsiteY0" fmla="*/ 0 h 669683"/>
                <a:gd name="connsiteX1" fmla="*/ 6440297 w 6440297"/>
                <a:gd name="connsiteY1" fmla="*/ 0 h 669683"/>
                <a:gd name="connsiteX2" fmla="*/ 6440297 w 6440297"/>
                <a:gd name="connsiteY2" fmla="*/ 669683 h 669683"/>
                <a:gd name="connsiteX3" fmla="*/ 0 w 6440297"/>
                <a:gd name="connsiteY3" fmla="*/ 669683 h 669683"/>
                <a:gd name="connsiteX4" fmla="*/ 0 w 6440297"/>
                <a:gd name="connsiteY4" fmla="*/ 0 h 6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669683">
                  <a:moveTo>
                    <a:pt x="0" y="0"/>
                  </a:moveTo>
                  <a:lnTo>
                    <a:pt x="6440297" y="0"/>
                  </a:lnTo>
                  <a:lnTo>
                    <a:pt x="6440297" y="669683"/>
                  </a:lnTo>
                  <a:lnTo>
                    <a:pt x="0" y="6696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Used only for specific AWS services like Amazon EC2.</a:t>
              </a:r>
            </a:p>
          </p:txBody>
        </p:sp>
        <p:sp>
          <p:nvSpPr>
            <p:cNvPr id="22" name="Straight Connector 21"/>
            <p:cNvSpPr/>
            <p:nvPr/>
          </p:nvSpPr>
          <p:spPr>
            <a:xfrm>
              <a:off x="501569" y="3760363"/>
              <a:ext cx="8204200"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9" name="Group 8"/>
          <p:cNvGrpSpPr/>
          <p:nvPr/>
        </p:nvGrpSpPr>
        <p:grpSpPr>
          <a:xfrm>
            <a:off x="555807" y="4274079"/>
            <a:ext cx="10982313" cy="1155621"/>
            <a:chOff x="469034" y="3056474"/>
            <a:chExt cx="8236735" cy="866716"/>
          </a:xfrm>
        </p:grpSpPr>
        <p:grpSp>
          <p:nvGrpSpPr>
            <p:cNvPr id="4" name="Group 3"/>
            <p:cNvGrpSpPr/>
            <p:nvPr/>
          </p:nvGrpSpPr>
          <p:grpSpPr>
            <a:xfrm>
              <a:off x="501569" y="3056474"/>
              <a:ext cx="8204200" cy="737371"/>
              <a:chOff x="501569" y="3760363"/>
              <a:chExt cx="8204200" cy="737371"/>
            </a:xfrm>
          </p:grpSpPr>
          <p:sp>
            <p:nvSpPr>
              <p:cNvPr id="23" name="Freeform 22"/>
              <p:cNvSpPr/>
              <p:nvPr/>
            </p:nvSpPr>
            <p:spPr>
              <a:xfrm>
                <a:off x="501569" y="3760363"/>
                <a:ext cx="1640840" cy="737371"/>
              </a:xfrm>
              <a:custGeom>
                <a:avLst/>
                <a:gdLst>
                  <a:gd name="connsiteX0" fmla="*/ 0 w 1640840"/>
                  <a:gd name="connsiteY0" fmla="*/ 0 h 737372"/>
                  <a:gd name="connsiteX1" fmla="*/ 1640840 w 1640840"/>
                  <a:gd name="connsiteY1" fmla="*/ 0 h 737372"/>
                  <a:gd name="connsiteX2" fmla="*/ 1640840 w 1640840"/>
                  <a:gd name="connsiteY2" fmla="*/ 737372 h 737372"/>
                  <a:gd name="connsiteX3" fmla="*/ 0 w 1640840"/>
                  <a:gd name="connsiteY3" fmla="*/ 737372 h 737372"/>
                  <a:gd name="connsiteX4" fmla="*/ 0 w 1640840"/>
                  <a:gd name="connsiteY4" fmla="*/ 0 h 73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737372">
                    <a:moveTo>
                      <a:pt x="0" y="0"/>
                    </a:moveTo>
                    <a:lnTo>
                      <a:pt x="1640840" y="0"/>
                    </a:lnTo>
                    <a:lnTo>
                      <a:pt x="1640840" y="737372"/>
                    </a:lnTo>
                    <a:lnTo>
                      <a:pt x="0" y="737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6360" tIns="86360" rIns="86360" bIns="86360" numCol="1" spcCol="1270" anchor="ctr" anchorCtr="0">
                <a:noAutofit/>
              </a:bodyPr>
              <a:lstStyle/>
              <a:p>
                <a:pPr defTabSz="1007508">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Multi-Factor Authentication</a:t>
                </a:r>
              </a:p>
            </p:txBody>
          </p:sp>
          <p:sp>
            <p:nvSpPr>
              <p:cNvPr id="24" name="Freeform 23"/>
              <p:cNvSpPr/>
              <p:nvPr/>
            </p:nvSpPr>
            <p:spPr>
              <a:xfrm>
                <a:off x="2265472" y="3777501"/>
                <a:ext cx="6440297" cy="342762"/>
              </a:xfrm>
              <a:custGeom>
                <a:avLst/>
                <a:gdLst>
                  <a:gd name="connsiteX0" fmla="*/ 0 w 6440297"/>
                  <a:gd name="connsiteY0" fmla="*/ 0 h 342762"/>
                  <a:gd name="connsiteX1" fmla="*/ 6440297 w 6440297"/>
                  <a:gd name="connsiteY1" fmla="*/ 0 h 342762"/>
                  <a:gd name="connsiteX2" fmla="*/ 6440297 w 6440297"/>
                  <a:gd name="connsiteY2" fmla="*/ 342762 h 342762"/>
                  <a:gd name="connsiteX3" fmla="*/ 0 w 6440297"/>
                  <a:gd name="connsiteY3" fmla="*/ 342762 h 342762"/>
                  <a:gd name="connsiteX4" fmla="*/ 0 w 6440297"/>
                  <a:gd name="connsiteY4" fmla="*/ 0 h 3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342762">
                    <a:moveTo>
                      <a:pt x="0" y="0"/>
                    </a:moveTo>
                    <a:lnTo>
                      <a:pt x="6440297" y="0"/>
                    </a:lnTo>
                    <a:lnTo>
                      <a:pt x="6440297" y="342762"/>
                    </a:lnTo>
                    <a:lnTo>
                      <a:pt x="0" y="342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t"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Extra layer of security.</a:t>
                </a:r>
              </a:p>
            </p:txBody>
          </p:sp>
          <p:sp>
            <p:nvSpPr>
              <p:cNvPr id="25" name="Straight Connector 24"/>
              <p:cNvSpPr/>
              <p:nvPr/>
            </p:nvSpPr>
            <p:spPr>
              <a:xfrm>
                <a:off x="2265471" y="4120264"/>
                <a:ext cx="6440298" cy="0"/>
              </a:xfrm>
              <a:prstGeom prst="line">
                <a:avLst/>
              </a:prstGeom>
              <a:ln w="28575">
                <a:solidFill>
                  <a:srgbClr val="00B0F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25"/>
              <p:cNvSpPr/>
              <p:nvPr/>
            </p:nvSpPr>
            <p:spPr>
              <a:xfrm>
                <a:off x="2265472" y="4137402"/>
                <a:ext cx="6440297" cy="342762"/>
              </a:xfrm>
              <a:custGeom>
                <a:avLst/>
                <a:gdLst>
                  <a:gd name="connsiteX0" fmla="*/ 0 w 6440297"/>
                  <a:gd name="connsiteY0" fmla="*/ 0 h 342762"/>
                  <a:gd name="connsiteX1" fmla="*/ 6440297 w 6440297"/>
                  <a:gd name="connsiteY1" fmla="*/ 0 h 342762"/>
                  <a:gd name="connsiteX2" fmla="*/ 6440297 w 6440297"/>
                  <a:gd name="connsiteY2" fmla="*/ 342762 h 342762"/>
                  <a:gd name="connsiteX3" fmla="*/ 0 w 6440297"/>
                  <a:gd name="connsiteY3" fmla="*/ 342762 h 342762"/>
                  <a:gd name="connsiteX4" fmla="*/ 0 w 6440297"/>
                  <a:gd name="connsiteY4" fmla="*/ 0 h 3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297" h="342762">
                    <a:moveTo>
                      <a:pt x="0" y="0"/>
                    </a:moveTo>
                    <a:lnTo>
                      <a:pt x="6440297" y="0"/>
                    </a:lnTo>
                    <a:lnTo>
                      <a:pt x="6440297" y="342762"/>
                    </a:lnTo>
                    <a:lnTo>
                      <a:pt x="0" y="342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80" tIns="81280" rIns="81280" bIns="81280" numCol="1" spcCol="1270" anchor="t" anchorCtr="0">
                <a:noAutofit/>
              </a:bodyPr>
              <a:lstStyle/>
              <a:p>
                <a:pPr defTabSz="948243">
                  <a:lnSpc>
                    <a:spcPct val="90000"/>
                  </a:lnSpc>
                  <a:spcBef>
                    <a:spcPct val="0"/>
                  </a:spcBef>
                  <a:spcAft>
                    <a:spcPct val="350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Can be enabled for root account and Identity and Access Management (IAM) users.</a:t>
                </a:r>
              </a:p>
            </p:txBody>
          </p:sp>
        </p:grpSp>
        <p:sp>
          <p:nvSpPr>
            <p:cNvPr id="33" name="Straight Connector 32"/>
            <p:cNvSpPr/>
            <p:nvPr/>
          </p:nvSpPr>
          <p:spPr>
            <a:xfrm>
              <a:off x="469034" y="3923190"/>
              <a:ext cx="8204200" cy="0"/>
            </a:xfrm>
            <a:prstGeom prst="line">
              <a:avLst/>
            </a:prstGeom>
            <a:ln w="28575">
              <a:solidFill>
                <a:srgbClr val="00B0F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7" name="Picture 26"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9849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Root Account Access vs. IAM Access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83967662"/>
              </p:ext>
            </p:extLst>
          </p:nvPr>
        </p:nvGraphicFramePr>
        <p:xfrm>
          <a:off x="-1123536" y="1545796"/>
          <a:ext cx="8806484" cy="44375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descr="IA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0" name="Content Placeholder 2">
            <a:extLst>
              <a:ext uri="{FF2B5EF4-FFF2-40B4-BE49-F238E27FC236}">
                <a16:creationId xmlns:a16="http://schemas.microsoft.com/office/drawing/2014/main" id="{7EF35E08-2B21-9340-83D3-7153605EA629}"/>
              </a:ext>
            </a:extLst>
          </p:cNvPr>
          <p:cNvSpPr txBox="1">
            <a:spLocks/>
          </p:cNvSpPr>
          <p:nvPr/>
        </p:nvSpPr>
        <p:spPr>
          <a:xfrm>
            <a:off x="6275367" y="1519967"/>
            <a:ext cx="5371201" cy="49133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79425" indent="-479425"/>
            <a:r>
              <a:rPr lang="en-US" dirty="0">
                <a:latin typeface="Amazon Ember" panose="020B0603020204020204" pitchFamily="34" charset="0"/>
                <a:ea typeface="Amazon Ember" panose="020B0603020204020204" pitchFamily="34" charset="0"/>
                <a:cs typeface="Amazon Ember" panose="020B0603020204020204" pitchFamily="34" charset="0"/>
              </a:rPr>
              <a:t>IAM allows you to follow the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least privilege </a:t>
            </a:r>
            <a:r>
              <a:rPr lang="en-US" dirty="0">
                <a:latin typeface="Amazon Ember" panose="020B0603020204020204" pitchFamily="34" charset="0"/>
                <a:ea typeface="Amazon Ember" panose="020B0603020204020204" pitchFamily="34" charset="0"/>
                <a:cs typeface="Amazon Ember" panose="020B0603020204020204" pitchFamily="34" charset="0"/>
              </a:rPr>
              <a:t>principle.</a:t>
            </a:r>
          </a:p>
          <a:p>
            <a:pPr marL="458788" indent="-458788">
              <a:lnSpc>
                <a:spcPct val="150000"/>
              </a:lnSpc>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practices:</a:t>
            </a:r>
          </a:p>
          <a:p>
            <a:pPr marL="915988" lvl="1" indent="-458788">
              <a:lnSpc>
                <a:spcPct val="150000"/>
              </a:lnSpc>
            </a:pPr>
            <a:r>
              <a:rPr lang="en-US" dirty="0"/>
              <a:t>Delete root user access keys.</a:t>
            </a:r>
          </a:p>
          <a:p>
            <a:pPr marL="915988" lvl="1" indent="-458788">
              <a:lnSpc>
                <a:spcPct val="150000"/>
              </a:lnSpc>
            </a:pPr>
            <a:r>
              <a:rPr lang="en-US" dirty="0"/>
              <a:t>Create an IAM user.</a:t>
            </a:r>
          </a:p>
          <a:p>
            <a:pPr marL="915988" lvl="1" indent="-458788">
              <a:lnSpc>
                <a:spcPct val="150000"/>
              </a:lnSpc>
            </a:pPr>
            <a:r>
              <a:rPr lang="en-US" dirty="0"/>
              <a:t>Grant administrator access.</a:t>
            </a:r>
          </a:p>
          <a:p>
            <a:pPr marL="915988" lvl="1" indent="-458788">
              <a:lnSpc>
                <a:spcPct val="150000"/>
              </a:lnSpc>
            </a:pPr>
            <a:r>
              <a:rPr lang="en-US" dirty="0"/>
              <a:t>Enable Multi-Factor Authentication (MFA).</a:t>
            </a:r>
          </a:p>
          <a:p>
            <a:pPr marL="915988" lvl="1" indent="-458788">
              <a:lnSpc>
                <a:spcPct val="150000"/>
              </a:lnSpc>
            </a:pPr>
            <a:r>
              <a:rPr lang="en-US" dirty="0"/>
              <a:t>Use IAM credentials to interact with AWS.</a:t>
            </a:r>
          </a:p>
        </p:txBody>
      </p:sp>
    </p:spTree>
    <p:custDataLst>
      <p:tags r:id="rId1"/>
    </p:custDataLst>
    <p:extLst>
      <p:ext uri="{BB962C8B-B14F-4D97-AF65-F5344CB8AC3E}">
        <p14:creationId xmlns:p14="http://schemas.microsoft.com/office/powerpoint/2010/main" val="123931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Authentication</a:t>
            </a:r>
          </a:p>
        </p:txBody>
      </p:sp>
      <p:sp>
        <p:nvSpPr>
          <p:cNvPr id="3" name="Content Placeholder 2"/>
          <p:cNvSpPr>
            <a:spLocks noGrp="1"/>
          </p:cNvSpPr>
          <p:nvPr>
            <p:ph idx="1"/>
          </p:nvPr>
        </p:nvSpPr>
        <p:spPr>
          <a:xfrm>
            <a:off x="238539" y="1440305"/>
            <a:ext cx="8365658" cy="4913308"/>
          </a:xfrm>
        </p:spPr>
        <p:txBody>
          <a:bodyPr>
            <a:normAutofit/>
          </a:bodyPr>
          <a:lstStyle/>
          <a:p>
            <a:pPr marL="457200" lvl="1" indent="-457200">
              <a:lnSpc>
                <a:spcPct val="110000"/>
              </a:lnSpc>
              <a:spcBef>
                <a:spcPts val="1800"/>
              </a:spcBef>
              <a:spcAft>
                <a:spcPts val="800"/>
              </a:spcAft>
            </a:pPr>
            <a:r>
              <a:rPr lang="en-US" sz="2800" dirty="0"/>
              <a:t>Programmatic access:</a:t>
            </a:r>
          </a:p>
          <a:p>
            <a:pPr marL="914400" lvl="2" indent="-457200">
              <a:lnSpc>
                <a:spcPct val="110000"/>
              </a:lnSpc>
              <a:spcBef>
                <a:spcPts val="1800"/>
              </a:spcBef>
              <a:spcAft>
                <a:spcPts val="800"/>
              </a:spcAft>
            </a:pPr>
            <a:r>
              <a:rPr lang="en-US" sz="2400" dirty="0"/>
              <a:t>Authenticates access key ID and secret access key.</a:t>
            </a:r>
          </a:p>
          <a:p>
            <a:pPr marL="914400" lvl="2" indent="-457200">
              <a:lnSpc>
                <a:spcPct val="110000"/>
              </a:lnSpc>
              <a:spcBef>
                <a:spcPts val="1800"/>
              </a:spcBef>
              <a:spcAft>
                <a:spcPts val="800"/>
              </a:spcAft>
            </a:pPr>
            <a:r>
              <a:rPr lang="en-US" sz="2400" dirty="0"/>
              <a:t>Provides access to API, CLI, SDK, and other development tools.</a:t>
            </a:r>
          </a:p>
          <a:p>
            <a:pPr marL="457200" lvl="1" indent="-457200">
              <a:lnSpc>
                <a:spcPct val="110000"/>
              </a:lnSpc>
              <a:spcBef>
                <a:spcPts val="1800"/>
              </a:spcBef>
              <a:spcAft>
                <a:spcPts val="800"/>
              </a:spcAft>
            </a:pPr>
            <a:r>
              <a:rPr lang="en-US" sz="2800" dirty="0"/>
              <a:t>Console access:</a:t>
            </a:r>
          </a:p>
          <a:p>
            <a:pPr marL="914400" lvl="2" indent="-457200">
              <a:lnSpc>
                <a:spcPct val="110000"/>
              </a:lnSpc>
              <a:spcBef>
                <a:spcPts val="1800"/>
              </a:spcBef>
              <a:spcAft>
                <a:spcPts val="800"/>
              </a:spcAft>
            </a:pPr>
            <a:r>
              <a:rPr lang="en-US" sz="2400" dirty="0"/>
              <a:t>Uses account ID or alias, IAM user name and password.</a:t>
            </a:r>
          </a:p>
          <a:p>
            <a:pPr marL="914400" lvl="2" indent="-457200">
              <a:lnSpc>
                <a:spcPct val="110000"/>
              </a:lnSpc>
              <a:spcBef>
                <a:spcPts val="1800"/>
              </a:spcBef>
              <a:spcAft>
                <a:spcPts val="800"/>
              </a:spcAft>
            </a:pPr>
            <a:r>
              <a:rPr lang="en-US" sz="2400" dirty="0"/>
              <a:t>If enabled, MFA prompts for authentication code.</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6" name="Picture 5">
            <a:extLst>
              <a:ext uri="{FF2B5EF4-FFF2-40B4-BE49-F238E27FC236}">
                <a16:creationId xmlns:a16="http://schemas.microsoft.com/office/drawing/2014/main" id="{37189F6A-391C-E140-A639-C6B76A0285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196" y="1734318"/>
            <a:ext cx="2987842" cy="2987842"/>
          </a:xfrm>
          <a:prstGeom prst="rect">
            <a:avLst/>
          </a:prstGeom>
        </p:spPr>
      </p:pic>
      <p:pic>
        <p:nvPicPr>
          <p:cNvPr id="7" name="Picture 6">
            <a:extLst>
              <a:ext uri="{FF2B5EF4-FFF2-40B4-BE49-F238E27FC236}">
                <a16:creationId xmlns:a16="http://schemas.microsoft.com/office/drawing/2014/main" id="{9FF37312-ED77-CB4E-9347-E3C5A98968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465" y="2499366"/>
            <a:ext cx="1289304" cy="1289304"/>
          </a:xfrm>
          <a:prstGeom prst="rect">
            <a:avLst/>
          </a:prstGeom>
        </p:spPr>
      </p:pic>
    </p:spTree>
    <p:custDataLst>
      <p:tags r:id="rId1"/>
    </p:custDataLst>
    <p:extLst>
      <p:ext uri="{BB962C8B-B14F-4D97-AF65-F5344CB8AC3E}">
        <p14:creationId xmlns:p14="http://schemas.microsoft.com/office/powerpoint/2010/main" val="57980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Authorization</a:t>
            </a:r>
          </a:p>
        </p:txBody>
      </p:sp>
      <p:sp>
        <p:nvSpPr>
          <p:cNvPr id="3" name="Content Placeholder 2"/>
          <p:cNvSpPr>
            <a:spLocks noGrp="1"/>
          </p:cNvSpPr>
          <p:nvPr>
            <p:ph idx="1"/>
          </p:nvPr>
        </p:nvSpPr>
        <p:spPr>
          <a:xfrm>
            <a:off x="238539" y="1440305"/>
            <a:ext cx="9185518" cy="4913308"/>
          </a:xfrm>
        </p:spPr>
        <p:txBody>
          <a:bodyPr>
            <a:normAutofit fontScale="85000" lnSpcReduction="10000"/>
          </a:bodyPr>
          <a:lstStyle/>
          <a:p>
            <a:pPr marL="457200" lvl="1" indent="-457200">
              <a:lnSpc>
                <a:spcPct val="120000"/>
              </a:lnSpc>
              <a:spcBef>
                <a:spcPts val="1800"/>
              </a:spcBef>
              <a:spcAft>
                <a:spcPts val="800"/>
              </a:spcAft>
            </a:pPr>
            <a:r>
              <a:rPr lang="en-US" sz="2800" dirty="0"/>
              <a:t>Allows users to access AWS services by granting authorization</a:t>
            </a:r>
          </a:p>
          <a:p>
            <a:pPr marL="457200" lvl="1" indent="-457200">
              <a:lnSpc>
                <a:spcPct val="120000"/>
              </a:lnSpc>
              <a:spcBef>
                <a:spcPts val="1800"/>
              </a:spcBef>
              <a:spcAft>
                <a:spcPts val="800"/>
              </a:spcAft>
            </a:pPr>
            <a:r>
              <a:rPr lang="en-US" sz="2800" dirty="0"/>
              <a:t>Assign permissions by creating an IAM policy.</a:t>
            </a:r>
          </a:p>
          <a:p>
            <a:pPr marL="457200" lvl="1" indent="-457200">
              <a:lnSpc>
                <a:spcPct val="120000"/>
              </a:lnSpc>
              <a:spcBef>
                <a:spcPts val="1800"/>
              </a:spcBef>
              <a:spcAft>
                <a:spcPts val="800"/>
              </a:spcAft>
            </a:pPr>
            <a:r>
              <a:rPr lang="en-US" sz="2800" dirty="0"/>
              <a:t>Permissions determine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which resources and operations </a:t>
            </a:r>
            <a:r>
              <a:rPr lang="en-US" sz="2800" dirty="0"/>
              <a:t>are allowed to be used:</a:t>
            </a:r>
          </a:p>
          <a:p>
            <a:pPr marL="862013" lvl="1" indent="-455613">
              <a:lnSpc>
                <a:spcPct val="120000"/>
              </a:lnSpc>
              <a:spcBef>
                <a:spcPts val="600"/>
              </a:spcBef>
            </a:pPr>
            <a:r>
              <a:rPr lang="en-US" dirty="0"/>
              <a:t>All permissions are implicitly denied by default.</a:t>
            </a:r>
          </a:p>
          <a:p>
            <a:pPr marL="862013" lvl="1" indent="-455613">
              <a:lnSpc>
                <a:spcPct val="120000"/>
              </a:lnSpc>
              <a:spcBef>
                <a:spcPts val="600"/>
              </a:spcBef>
              <a:spcAft>
                <a:spcPts val="1800"/>
              </a:spcAft>
            </a:pPr>
            <a:r>
              <a:rPr lang="en-US" dirty="0"/>
              <a:t>If something is explicitly denied, it can never be allowed.</a:t>
            </a:r>
          </a:p>
          <a:p>
            <a:pPr marL="0" indent="0">
              <a:lnSpc>
                <a:spcPct val="120000"/>
              </a:lnSpc>
              <a:spcBef>
                <a:spcPts val="600"/>
              </a:spcBef>
              <a:spcAft>
                <a:spcPts val="600"/>
              </a:spcAft>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b="1" dirty="0">
                <a:solidFill>
                  <a:srgbClr val="0070C0"/>
                </a:solidFill>
              </a:rPr>
              <a:t>: </a:t>
            </a:r>
            <a:r>
              <a:rPr lang="en-US" dirty="0"/>
              <a:t>Follow the least privilege principle.</a:t>
            </a:r>
            <a:endParaRPr lang="en-US" b="1" i="1"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2400" b="1" i="1" dirty="0">
                <a:latin typeface="Amazon Ember" panose="020B0603020204020204" pitchFamily="34" charset="0"/>
                <a:ea typeface="Amazon Ember" panose="020B0603020204020204" pitchFamily="34" charset="0"/>
                <a:cs typeface="Amazon Ember" panose="020B0603020204020204" pitchFamily="34" charset="0"/>
              </a:rPr>
              <a:t>NOTE</a:t>
            </a:r>
            <a:r>
              <a:rPr lang="en-US" sz="2400" dirty="0"/>
              <a:t>: IAM is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global</a:t>
            </a:r>
            <a:r>
              <a:rPr lang="en-US" sz="2400" dirty="0"/>
              <a:t>. It is not on a per region basis. It applies across all regions.</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a:extLst>
              <a:ext uri="{FF2B5EF4-FFF2-40B4-BE49-F238E27FC236}">
                <a16:creationId xmlns:a16="http://schemas.microsoft.com/office/drawing/2014/main" id="{0CE7996E-3E64-8D4A-8CA2-3E230EA6B6F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9424056" y="1781214"/>
            <a:ext cx="1975379" cy="2952671"/>
          </a:xfrm>
          <a:prstGeom prst="rect">
            <a:avLst/>
          </a:prstGeom>
        </p:spPr>
      </p:pic>
      <p:pic>
        <p:nvPicPr>
          <p:cNvPr id="11" name="Picture 10">
            <a:extLst>
              <a:ext uri="{FF2B5EF4-FFF2-40B4-BE49-F238E27FC236}">
                <a16:creationId xmlns:a16="http://schemas.microsoft.com/office/drawing/2014/main" id="{CA4703E4-AC5C-B940-998D-6A2C57FCB9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300" y="3799692"/>
            <a:ext cx="487909" cy="487909"/>
          </a:xfrm>
          <a:prstGeom prst="rect">
            <a:avLst/>
          </a:prstGeom>
        </p:spPr>
      </p:pic>
      <p:pic>
        <p:nvPicPr>
          <p:cNvPr id="12" name="Picture 11">
            <a:extLst>
              <a:ext uri="{FF2B5EF4-FFF2-40B4-BE49-F238E27FC236}">
                <a16:creationId xmlns:a16="http://schemas.microsoft.com/office/drawing/2014/main" id="{D6D45AE9-9DBF-534D-8544-41DC4CD966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2231" y="3042385"/>
            <a:ext cx="622045" cy="622045"/>
          </a:xfrm>
          <a:prstGeom prst="rect">
            <a:avLst/>
          </a:prstGeom>
        </p:spPr>
      </p:pic>
      <p:pic>
        <p:nvPicPr>
          <p:cNvPr id="13" name="Picture 12">
            <a:extLst>
              <a:ext uri="{FF2B5EF4-FFF2-40B4-BE49-F238E27FC236}">
                <a16:creationId xmlns:a16="http://schemas.microsoft.com/office/drawing/2014/main" id="{52FDB345-EE20-4947-B7E8-E29A0473F5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2230" y="2482225"/>
            <a:ext cx="622045" cy="622045"/>
          </a:xfrm>
          <a:prstGeom prst="rect">
            <a:avLst/>
          </a:prstGeom>
        </p:spPr>
      </p:pic>
    </p:spTree>
    <p:custDataLst>
      <p:tags r:id="rId1"/>
    </p:custDataLst>
    <p:extLst>
      <p:ext uri="{BB962C8B-B14F-4D97-AF65-F5344CB8AC3E}">
        <p14:creationId xmlns:p14="http://schemas.microsoft.com/office/powerpoint/2010/main" val="99688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ADF1507-7887-2E40-9996-FCB25D1E1CDD}"/>
              </a:ext>
            </a:extLst>
          </p:cNvPr>
          <p:cNvSpPr>
            <a:spLocks noGrp="1"/>
          </p:cNvSpPr>
          <p:nvPr>
            <p:ph idx="1"/>
          </p:nvPr>
        </p:nvSpPr>
        <p:spPr>
          <a:xfrm>
            <a:off x="458625" y="1292070"/>
            <a:ext cx="11359995" cy="4913308"/>
          </a:xfrm>
        </p:spPr>
        <p:txBody>
          <a:bodyPr>
            <a:normAutofit/>
          </a:bodyPr>
          <a:lstStyle/>
          <a:p>
            <a:pPr marL="457200" lvl="1" indent="-457200">
              <a:lnSpc>
                <a:spcPct val="110000"/>
              </a:lnSpc>
              <a:spcBef>
                <a:spcPts val="1800"/>
              </a:spcBef>
              <a:spcAft>
                <a:spcPts val="800"/>
              </a:spcAft>
            </a:pPr>
            <a:r>
              <a:rPr lang="en-US" dirty="0"/>
              <a:t>MFA provides increased security.</a:t>
            </a:r>
          </a:p>
          <a:p>
            <a:pPr marL="457200" lvl="1" indent="-457200">
              <a:lnSpc>
                <a:spcPct val="110000"/>
              </a:lnSpc>
              <a:spcBef>
                <a:spcPts val="1800"/>
              </a:spcBef>
              <a:spcAft>
                <a:spcPts val="800"/>
              </a:spcAft>
            </a:pPr>
            <a:r>
              <a:rPr lang="en-US" dirty="0"/>
              <a:t>In addition to user name and password, MFA requires a unique authentication code to access AWS services.</a:t>
            </a:r>
          </a:p>
        </p:txBody>
      </p:sp>
      <p:sp>
        <p:nvSpPr>
          <p:cNvPr id="2" name="Title 1"/>
          <p:cNvSpPr>
            <a:spLocks noGrp="1"/>
          </p:cNvSpPr>
          <p:nvPr>
            <p:ph type="title"/>
          </p:nvPr>
        </p:nvSpPr>
        <p:spPr>
          <a:xfrm>
            <a:off x="238539" y="158621"/>
            <a:ext cx="11115261" cy="989044"/>
          </a:xfrm>
        </p:spPr>
        <p:txBody>
          <a:bodyPr>
            <a:noAutofit/>
          </a:bodyPr>
          <a:lstStyle/>
          <a:p>
            <a:r>
              <a:rPr lang="en-US" sz="3800" dirty="0"/>
              <a:t>IAM Multi-Factor Authentication (MFA)</a:t>
            </a:r>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1139" y="2958601"/>
            <a:ext cx="5828081" cy="2992136"/>
          </a:xfrm>
          <a:prstGeom prst="rect">
            <a:avLst/>
          </a:prstGeom>
          <a:ln>
            <a:solidFill>
              <a:srgbClr val="474746">
                <a:lumMod val="50000"/>
              </a:srgbClr>
            </a:solidFill>
          </a:ln>
        </p:spPr>
      </p:pic>
      <p:sp>
        <p:nvSpPr>
          <p:cNvPr id="11" name="Right Arrow 10"/>
          <p:cNvSpPr/>
          <p:nvPr/>
        </p:nvSpPr>
        <p:spPr>
          <a:xfrm>
            <a:off x="5062220" y="4291973"/>
            <a:ext cx="583367" cy="565879"/>
          </a:xfrm>
          <a:prstGeom prst="rightArrow">
            <a:avLst>
              <a:gd name="adj1" fmla="val 64363"/>
              <a:gd name="adj2" fmla="val 41023"/>
            </a:avLst>
          </a:prstGeom>
          <a:gradFill rotWithShape="1">
            <a:gsLst>
              <a:gs pos="0">
                <a:srgbClr val="E98E31">
                  <a:tint val="100000"/>
                  <a:shade val="100000"/>
                  <a:satMod val="130000"/>
                </a:srgbClr>
              </a:gs>
              <a:gs pos="100000">
                <a:srgbClr val="E98E31">
                  <a:tint val="50000"/>
                  <a:shade val="100000"/>
                  <a:satMod val="350000"/>
                </a:srgbClr>
              </a:gs>
            </a:gsLst>
            <a:lin ang="16200000" scaled="0"/>
          </a:gradFill>
          <a:ln w="9525" cap="flat" cmpd="sng" algn="ctr">
            <a:solidFill>
              <a:srgbClr val="E98E3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45" y="3282503"/>
            <a:ext cx="4367863" cy="2584817"/>
          </a:xfrm>
          <a:prstGeom prst="rect">
            <a:avLst/>
          </a:prstGeom>
          <a:ln>
            <a:solidFill>
              <a:srgbClr val="474746">
                <a:lumMod val="50000"/>
              </a:srgbClr>
            </a:solidFill>
          </a:ln>
        </p:spPr>
      </p:pic>
      <p:pic>
        <p:nvPicPr>
          <p:cNvPr id="13" name="Picture 12"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6223" y="3282503"/>
            <a:ext cx="975360" cy="975360"/>
          </a:xfrm>
          <a:prstGeom prst="rect">
            <a:avLst/>
          </a:prstGeom>
        </p:spPr>
      </p:pic>
    </p:spTree>
    <p:custDataLst>
      <p:tags r:id="rId1"/>
    </p:custDataLst>
    <p:extLst>
      <p:ext uri="{BB962C8B-B14F-4D97-AF65-F5344CB8AC3E}">
        <p14:creationId xmlns:p14="http://schemas.microsoft.com/office/powerpoint/2010/main" val="114448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Users</a:t>
            </a:r>
          </a:p>
        </p:txBody>
      </p:sp>
      <p:sp>
        <p:nvSpPr>
          <p:cNvPr id="3" name="Content Placeholder 2"/>
          <p:cNvSpPr>
            <a:spLocks noGrp="1"/>
          </p:cNvSpPr>
          <p:nvPr>
            <p:ph idx="1"/>
          </p:nvPr>
        </p:nvSpPr>
        <p:spPr>
          <a:xfrm>
            <a:off x="238539" y="1440305"/>
            <a:ext cx="11320670" cy="4913308"/>
          </a:xfrm>
        </p:spPr>
        <p:txBody>
          <a:bodyPr>
            <a:normAutofit fontScale="92500" lnSpcReduction="10000"/>
          </a:bodyPr>
          <a:lstStyle/>
          <a:p>
            <a:pPr marL="457200" lvl="1" indent="-457200">
              <a:lnSpc>
                <a:spcPct val="110000"/>
              </a:lnSpc>
              <a:spcBef>
                <a:spcPts val="1800"/>
              </a:spcBef>
              <a:spcAft>
                <a:spcPts val="800"/>
              </a:spcAft>
            </a:pPr>
            <a:r>
              <a:rPr lang="en-US" sz="3000" dirty="0"/>
              <a:t>An entity you create in AWS.</a:t>
            </a:r>
          </a:p>
          <a:p>
            <a:pPr marL="457200" lvl="1" indent="-457200">
              <a:lnSpc>
                <a:spcPct val="110000"/>
              </a:lnSpc>
              <a:spcBef>
                <a:spcPts val="1800"/>
              </a:spcBef>
              <a:spcAft>
                <a:spcPts val="800"/>
              </a:spcAft>
            </a:pPr>
            <a:r>
              <a:rPr lang="en-US" sz="3000" dirty="0"/>
              <a:t>Provides a way to interact with AWS.</a:t>
            </a:r>
          </a:p>
          <a:p>
            <a:pPr marL="457200" lvl="1" indent="-457200">
              <a:lnSpc>
                <a:spcPct val="110000"/>
              </a:lnSpc>
              <a:spcBef>
                <a:spcPts val="1800"/>
              </a:spcBef>
              <a:spcAft>
                <a:spcPts val="800"/>
              </a:spcAft>
            </a:pPr>
            <a:r>
              <a:rPr lang="en-US" sz="3000" dirty="0"/>
              <a:t>No default security credentials for IAM users:</a:t>
            </a:r>
          </a:p>
          <a:p>
            <a:pPr marL="914400" lvl="2" indent="-457200">
              <a:lnSpc>
                <a:spcPct val="110000"/>
              </a:lnSpc>
              <a:spcBef>
                <a:spcPts val="1800"/>
              </a:spcBef>
              <a:spcAft>
                <a:spcPts val="800"/>
              </a:spcAft>
            </a:pPr>
            <a:r>
              <a:rPr lang="en-US" sz="2400" dirty="0"/>
              <a:t>You have to assign them specifically.</a:t>
            </a:r>
          </a:p>
          <a:p>
            <a:pPr marL="457200" lvl="1" indent="-457200">
              <a:lnSpc>
                <a:spcPct val="110000"/>
              </a:lnSpc>
              <a:spcBef>
                <a:spcPts val="1800"/>
              </a:spcBef>
              <a:spcAft>
                <a:spcPts val="800"/>
              </a:spcAft>
            </a:pPr>
            <a:r>
              <a:rPr lang="en-US" sz="3000" dirty="0"/>
              <a:t>IAM users are not necessarily people.</a:t>
            </a:r>
          </a:p>
          <a:p>
            <a:pPr marL="609585" lvl="1" indent="0">
              <a:buNone/>
            </a:pPr>
            <a:endParaRPr lang="en-US" dirty="0"/>
          </a:p>
          <a:p>
            <a:pPr marL="0" lvl="1" indent="0">
              <a:lnSpc>
                <a:spcPct val="110000"/>
              </a:lnSpc>
              <a:spcBef>
                <a:spcPts val="1800"/>
              </a:spcBef>
              <a:spcAft>
                <a:spcPts val="800"/>
              </a:spcAft>
              <a:buNone/>
            </a:pPr>
            <a:r>
              <a:rPr lang="en-US" sz="27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 </a:t>
            </a:r>
            <a:r>
              <a:rPr lang="en-US" sz="2700" dirty="0"/>
              <a:t>Create a separate IAM user account with administrative privileges instead of using the root account user.</a:t>
            </a:r>
          </a:p>
        </p:txBody>
      </p:sp>
      <p:grpSp>
        <p:nvGrpSpPr>
          <p:cNvPr id="5" name="Group 4"/>
          <p:cNvGrpSpPr/>
          <p:nvPr/>
        </p:nvGrpSpPr>
        <p:grpSpPr>
          <a:xfrm>
            <a:off x="7008348" y="1544643"/>
            <a:ext cx="2311067" cy="1217746"/>
            <a:chOff x="5768229" y="607098"/>
            <a:chExt cx="1733300" cy="913308"/>
          </a:xfrm>
        </p:grpSpPr>
        <p:pic>
          <p:nvPicPr>
            <p:cNvPr id="6" name="Picture 5"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66" y="607098"/>
              <a:ext cx="647336" cy="555934"/>
            </a:xfrm>
            <a:prstGeom prst="rect">
              <a:avLst/>
            </a:prstGeom>
          </p:spPr>
        </p:pic>
        <p:sp>
          <p:nvSpPr>
            <p:cNvPr id="7" name="TextBox 6"/>
            <p:cNvSpPr txBox="1"/>
            <p:nvPr/>
          </p:nvSpPr>
          <p:spPr>
            <a:xfrm>
              <a:off x="5768229" y="1081825"/>
              <a:ext cx="1733300"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Julie@email.com</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Password</a:t>
              </a:r>
            </a:p>
          </p:txBody>
        </p:sp>
      </p:grpSp>
      <p:sp>
        <p:nvSpPr>
          <p:cNvPr id="8" name="Rectangle 7"/>
          <p:cNvSpPr/>
          <p:nvPr/>
        </p:nvSpPr>
        <p:spPr>
          <a:xfrm>
            <a:off x="9001588" y="1656181"/>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54989" y="1773451"/>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10330414" y="2066091"/>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11" name="Straight Arrow Connector 10"/>
          <p:cNvCxnSpPr/>
          <p:nvPr/>
        </p:nvCxnSpPr>
        <p:spPr>
          <a:xfrm>
            <a:off x="8361385" y="1993733"/>
            <a:ext cx="6070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56962" y="3181033"/>
            <a:ext cx="20726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John</a:t>
            </a:r>
          </a:p>
        </p:txBody>
      </p:sp>
      <p:sp>
        <p:nvSpPr>
          <p:cNvPr id="16" name="TextBox 15"/>
          <p:cNvSpPr txBox="1"/>
          <p:nvPr/>
        </p:nvSpPr>
        <p:spPr>
          <a:xfrm>
            <a:off x="9356962" y="4670788"/>
            <a:ext cx="2072640" cy="379656"/>
          </a:xfrm>
          <a:prstGeom prst="rect">
            <a:avLst/>
          </a:prstGeom>
          <a:solidFill>
            <a:srgbClr val="FFFF99"/>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DevApp1</a:t>
            </a:r>
          </a:p>
        </p:txBody>
      </p:sp>
      <p:sp>
        <p:nvSpPr>
          <p:cNvPr id="15" name="TextBox 14"/>
          <p:cNvSpPr txBox="1"/>
          <p:nvPr/>
        </p:nvSpPr>
        <p:spPr>
          <a:xfrm>
            <a:off x="9356962" y="3939020"/>
            <a:ext cx="20726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Jessica</a:t>
            </a:r>
          </a:p>
        </p:txBody>
      </p:sp>
      <p:cxnSp>
        <p:nvCxnSpPr>
          <p:cNvPr id="17" name="Straight Connector 16"/>
          <p:cNvCxnSpPr/>
          <p:nvPr/>
        </p:nvCxnSpPr>
        <p:spPr>
          <a:xfrm flipH="1">
            <a:off x="10393280" y="3589842"/>
            <a:ext cx="3" cy="36576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393282" y="4358369"/>
            <a:ext cx="0" cy="30480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390055" y="2667921"/>
            <a:ext cx="1" cy="4876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descr="I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87718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sz="2400" dirty="0"/>
              <a:t>Part 1: AWS Shared Responsibility Model</a:t>
            </a:r>
          </a:p>
          <a:p>
            <a:pPr marL="493713" indent="-493713">
              <a:spcBef>
                <a:spcPts val="1800"/>
              </a:spcBef>
            </a:pPr>
            <a:r>
              <a:rPr lang="en-US" sz="2400" dirty="0"/>
              <a:t>Part 2: AWS Identity and Access Management (IAM)</a:t>
            </a:r>
          </a:p>
          <a:p>
            <a:pPr marL="493713" indent="-493713">
              <a:spcBef>
                <a:spcPts val="1800"/>
              </a:spcBef>
            </a:pPr>
            <a:r>
              <a:rPr lang="en-US" sz="2400" dirty="0"/>
              <a:t>Part 3: AWS Trusted Advisor</a:t>
            </a:r>
          </a:p>
          <a:p>
            <a:pPr marL="493713" indent="-493713">
              <a:spcBef>
                <a:spcPts val="1800"/>
              </a:spcBef>
            </a:pPr>
            <a:r>
              <a:rPr lang="en-US" sz="2400" dirty="0"/>
              <a:t>Part 4: AWS CloudTrail</a:t>
            </a:r>
          </a:p>
          <a:p>
            <a:pPr marL="493713" indent="-493713">
              <a:spcBef>
                <a:spcPts val="1800"/>
              </a:spcBef>
            </a:pPr>
            <a:r>
              <a:rPr lang="en-US" sz="2400" dirty="0"/>
              <a:t>Part 5: AWS Config</a:t>
            </a:r>
          </a:p>
          <a:p>
            <a:pPr marL="493713" indent="-493713">
              <a:spcBef>
                <a:spcPts val="1800"/>
              </a:spcBef>
            </a:pPr>
            <a:r>
              <a:rPr lang="en-US" sz="2400" dirty="0"/>
              <a:t>Part 6: AWS Day One Best Practice Review</a:t>
            </a:r>
          </a:p>
          <a:p>
            <a:pPr marL="493713" indent="-493713">
              <a:spcBef>
                <a:spcPts val="1800"/>
              </a:spcBef>
            </a:pPr>
            <a:r>
              <a:rPr lang="en-US" sz="2400" dirty="0"/>
              <a:t>Part 7: AWS Security and Compliance Programs</a:t>
            </a:r>
          </a:p>
          <a:p>
            <a:pPr marL="493713" indent="-493713">
              <a:spcBef>
                <a:spcPts val="1800"/>
              </a:spcBef>
            </a:pPr>
            <a:r>
              <a:rPr lang="en-US" sz="2400" dirty="0"/>
              <a:t>Part 8: AWS Security Resources</a:t>
            </a:r>
          </a:p>
          <a:p>
            <a:pPr marL="493713" indent="-493713">
              <a:spcBef>
                <a:spcPts val="1800"/>
              </a:spcBef>
            </a:pPr>
            <a:r>
              <a:rPr lang="en-US" sz="2400" dirty="0"/>
              <a:t>Optional: AWS Day One Demonstration</a:t>
            </a:r>
          </a:p>
          <a:p>
            <a:pPr>
              <a:spcBef>
                <a:spcPts val="1800"/>
              </a:spcBef>
            </a:pPr>
            <a:endParaRPr lang="en-US" dirty="0"/>
          </a:p>
        </p:txBody>
      </p:sp>
    </p:spTree>
    <p:custDataLst>
      <p:tags r:id="rId1"/>
    </p:custDataLst>
    <p:extLst>
      <p:ext uri="{BB962C8B-B14F-4D97-AF65-F5344CB8AC3E}">
        <p14:creationId xmlns:p14="http://schemas.microsoft.com/office/powerpoint/2010/main" val="2712716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Groups</a:t>
            </a:r>
          </a:p>
        </p:txBody>
      </p:sp>
      <p:sp>
        <p:nvSpPr>
          <p:cNvPr id="3" name="Content Placeholder 2"/>
          <p:cNvSpPr>
            <a:spLocks noGrp="1"/>
          </p:cNvSpPr>
          <p:nvPr>
            <p:ph idx="1"/>
          </p:nvPr>
        </p:nvSpPr>
        <p:spPr/>
        <p:txBody>
          <a:bodyPr>
            <a:normAutofit/>
          </a:bodyPr>
          <a:lstStyle/>
          <a:p>
            <a:pPr marL="457200" lvl="1" indent="-457200">
              <a:spcBef>
                <a:spcPts val="1800"/>
              </a:spcBef>
              <a:spcAft>
                <a:spcPts val="800"/>
              </a:spcAft>
            </a:pPr>
            <a:r>
              <a:rPr lang="en-US" sz="2800" dirty="0"/>
              <a:t>Collection of IAM users.</a:t>
            </a:r>
          </a:p>
          <a:p>
            <a:pPr marL="457200" lvl="1" indent="-457200">
              <a:spcBef>
                <a:spcPts val="1800"/>
              </a:spcBef>
              <a:spcAft>
                <a:spcPts val="800"/>
              </a:spcAft>
            </a:pPr>
            <a:r>
              <a:rPr lang="en-US" sz="2800" dirty="0"/>
              <a:t>Specify permissions for the entire group.</a:t>
            </a:r>
          </a:p>
          <a:p>
            <a:pPr marL="457200" lvl="1" indent="-457200">
              <a:spcBef>
                <a:spcPts val="1800"/>
              </a:spcBef>
              <a:spcAft>
                <a:spcPts val="800"/>
              </a:spcAft>
            </a:pPr>
            <a:r>
              <a:rPr lang="en-US" sz="2800" dirty="0"/>
              <a:t>No default groups.</a:t>
            </a:r>
          </a:p>
          <a:p>
            <a:pPr marL="457200" lvl="1" indent="-457200">
              <a:spcBef>
                <a:spcPts val="1800"/>
              </a:spcBef>
              <a:spcAft>
                <a:spcPts val="800"/>
              </a:spcAft>
            </a:pPr>
            <a:r>
              <a:rPr lang="en-US" sz="2800" dirty="0"/>
              <a:t>Groups cannot be nested.</a:t>
            </a:r>
          </a:p>
          <a:p>
            <a:pPr marL="457200" lvl="1" indent="-457200">
              <a:spcBef>
                <a:spcPts val="1800"/>
              </a:spcBef>
              <a:spcAft>
                <a:spcPts val="800"/>
              </a:spcAft>
            </a:pPr>
            <a:r>
              <a:rPr lang="en-US" sz="2800" dirty="0"/>
              <a:t>A user can belong to multiple groups.</a:t>
            </a:r>
          </a:p>
          <a:p>
            <a:pPr marL="457200" lvl="1" indent="-457200">
              <a:spcBef>
                <a:spcPts val="1800"/>
              </a:spcBef>
              <a:spcAft>
                <a:spcPts val="800"/>
              </a:spcAft>
            </a:pPr>
            <a:r>
              <a:rPr lang="en-US" sz="2800" dirty="0"/>
              <a:t>Permissions are defined using IAM policies.</a:t>
            </a:r>
          </a:p>
        </p:txBody>
      </p:sp>
      <p:sp>
        <p:nvSpPr>
          <p:cNvPr id="63" name="TextBox 62"/>
          <p:cNvSpPr txBox="1"/>
          <p:nvPr/>
        </p:nvSpPr>
        <p:spPr>
          <a:xfrm>
            <a:off x="8916339" y="3008597"/>
            <a:ext cx="2601421" cy="379656"/>
          </a:xfrm>
          <a:prstGeom prst="rect">
            <a:avLst/>
          </a:prstGeom>
          <a:solidFill>
            <a:srgbClr val="F7FFF7"/>
          </a:solidFill>
          <a:ln>
            <a:solidFill>
              <a:schemeClr val="tx2">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Group: Developers</a:t>
            </a:r>
          </a:p>
        </p:txBody>
      </p:sp>
      <p:sp>
        <p:nvSpPr>
          <p:cNvPr id="64" name="TextBox 63"/>
          <p:cNvSpPr txBox="1"/>
          <p:nvPr/>
        </p:nvSpPr>
        <p:spPr>
          <a:xfrm>
            <a:off x="9422300" y="3804747"/>
            <a:ext cx="16071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Jane</a:t>
            </a:r>
          </a:p>
        </p:txBody>
      </p:sp>
      <p:sp>
        <p:nvSpPr>
          <p:cNvPr id="65" name="TextBox 64"/>
          <p:cNvSpPr txBox="1"/>
          <p:nvPr/>
        </p:nvSpPr>
        <p:spPr>
          <a:xfrm>
            <a:off x="9422300" y="4520447"/>
            <a:ext cx="1607140"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John</a:t>
            </a:r>
          </a:p>
        </p:txBody>
      </p:sp>
      <p:sp>
        <p:nvSpPr>
          <p:cNvPr id="66" name="TextBox 65"/>
          <p:cNvSpPr txBox="1"/>
          <p:nvPr/>
        </p:nvSpPr>
        <p:spPr>
          <a:xfrm>
            <a:off x="9422299" y="5256252"/>
            <a:ext cx="1607139" cy="379656"/>
          </a:xfrm>
          <a:prstGeom prst="rect">
            <a:avLst/>
          </a:prstGeom>
          <a:solidFill>
            <a:schemeClr val="bg1"/>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Jessica</a:t>
            </a:r>
          </a:p>
        </p:txBody>
      </p:sp>
      <p:sp>
        <p:nvSpPr>
          <p:cNvPr id="67" name="TextBox 66"/>
          <p:cNvSpPr txBox="1"/>
          <p:nvPr/>
        </p:nvSpPr>
        <p:spPr>
          <a:xfrm>
            <a:off x="9422300" y="5966959"/>
            <a:ext cx="1607140" cy="379656"/>
          </a:xfrm>
          <a:prstGeom prst="rect">
            <a:avLst/>
          </a:prstGeom>
          <a:solidFill>
            <a:srgbClr val="FFFF99"/>
          </a:solidFill>
          <a:ln>
            <a:solidFill>
              <a:schemeClr val="bg1">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DevApp1</a:t>
            </a:r>
          </a:p>
        </p:txBody>
      </p:sp>
      <p:cxnSp>
        <p:nvCxnSpPr>
          <p:cNvPr id="68" name="Straight Connector 67"/>
          <p:cNvCxnSpPr/>
          <p:nvPr/>
        </p:nvCxnSpPr>
        <p:spPr>
          <a:xfrm flipH="1">
            <a:off x="10226988" y="3418966"/>
            <a:ext cx="3" cy="38578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4" idx="2"/>
            <a:endCxn id="65" idx="0"/>
          </p:cNvCxnSpPr>
          <p:nvPr/>
        </p:nvCxnSpPr>
        <p:spPr>
          <a:xfrm>
            <a:off x="10225870" y="4184403"/>
            <a:ext cx="0" cy="33604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0"/>
            <a:endCxn id="65" idx="2"/>
          </p:cNvCxnSpPr>
          <p:nvPr/>
        </p:nvCxnSpPr>
        <p:spPr>
          <a:xfrm flipV="1">
            <a:off x="10225869" y="4900103"/>
            <a:ext cx="1" cy="35614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7" idx="0"/>
            <a:endCxn id="66" idx="2"/>
          </p:cNvCxnSpPr>
          <p:nvPr/>
        </p:nvCxnSpPr>
        <p:spPr>
          <a:xfrm flipH="1" flipV="1">
            <a:off x="10225869" y="5635908"/>
            <a:ext cx="1" cy="33105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72" name="Picture 71"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1" y="3959054"/>
            <a:ext cx="588015" cy="429421"/>
          </a:xfrm>
          <a:prstGeom prst="rect">
            <a:avLst/>
          </a:prstGeom>
        </p:spPr>
      </p:pic>
      <p:pic>
        <p:nvPicPr>
          <p:cNvPr id="73" name="Picture 72"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0" y="4727234"/>
            <a:ext cx="588015" cy="429421"/>
          </a:xfrm>
          <a:prstGeom prst="rect">
            <a:avLst/>
          </a:prstGeom>
        </p:spPr>
      </p:pic>
      <p:pic>
        <p:nvPicPr>
          <p:cNvPr id="74" name="Picture 73"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1" y="5479216"/>
            <a:ext cx="588015" cy="429421"/>
          </a:xfrm>
          <a:prstGeom prst="rect">
            <a:avLst/>
          </a:prstGeom>
        </p:spPr>
      </p:pic>
      <p:pic>
        <p:nvPicPr>
          <p:cNvPr id="75" name="Picture 74" descr="passwor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6210" y="6247396"/>
            <a:ext cx="588015" cy="429421"/>
          </a:xfrm>
          <a:prstGeom prst="rect">
            <a:avLst/>
          </a:prstGeom>
        </p:spPr>
      </p:pic>
      <p:grpSp>
        <p:nvGrpSpPr>
          <p:cNvPr id="76" name="Group 75"/>
          <p:cNvGrpSpPr/>
          <p:nvPr/>
        </p:nvGrpSpPr>
        <p:grpSpPr>
          <a:xfrm>
            <a:off x="6671209" y="1591509"/>
            <a:ext cx="2311067" cy="1131137"/>
            <a:chOff x="5768229" y="607098"/>
            <a:chExt cx="1733300" cy="848352"/>
          </a:xfrm>
        </p:grpSpPr>
        <p:pic>
          <p:nvPicPr>
            <p:cNvPr id="77" name="Picture 76" descr="Us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166" y="607098"/>
              <a:ext cx="647336" cy="555934"/>
            </a:xfrm>
            <a:prstGeom prst="rect">
              <a:avLst/>
            </a:prstGeom>
          </p:spPr>
        </p:pic>
        <p:sp>
          <p:nvSpPr>
            <p:cNvPr id="78" name="TextBox 77"/>
            <p:cNvSpPr txBox="1"/>
            <p:nvPr/>
          </p:nvSpPr>
          <p:spPr>
            <a:xfrm>
              <a:off x="5768229" y="1063035"/>
              <a:ext cx="1733300" cy="39241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Julie@email.com</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Password</a:t>
              </a:r>
            </a:p>
          </p:txBody>
        </p:sp>
      </p:grpSp>
      <p:cxnSp>
        <p:nvCxnSpPr>
          <p:cNvPr id="82" name="Straight Arrow Connector 81"/>
          <p:cNvCxnSpPr/>
          <p:nvPr/>
        </p:nvCxnSpPr>
        <p:spPr>
          <a:xfrm>
            <a:off x="8088827" y="2134396"/>
            <a:ext cx="6070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0217048" y="2512968"/>
            <a:ext cx="1" cy="4876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8" name="Picture 27" descr="I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31" name="Rectangle 30"/>
          <p:cNvSpPr/>
          <p:nvPr/>
        </p:nvSpPr>
        <p:spPr>
          <a:xfrm>
            <a:off x="8812747" y="1656181"/>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66148" y="1773451"/>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10141573" y="2066091"/>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Tree>
    <p:custDataLst>
      <p:tags r:id="rId1"/>
    </p:custDataLst>
    <p:extLst>
      <p:ext uri="{BB962C8B-B14F-4D97-AF65-F5344CB8AC3E}">
        <p14:creationId xmlns:p14="http://schemas.microsoft.com/office/powerpoint/2010/main" val="195780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Roles</a:t>
            </a:r>
          </a:p>
        </p:txBody>
      </p:sp>
      <p:sp>
        <p:nvSpPr>
          <p:cNvPr id="3" name="Content Placeholder 2"/>
          <p:cNvSpPr>
            <a:spLocks noGrp="1"/>
          </p:cNvSpPr>
          <p:nvPr>
            <p:ph idx="1"/>
          </p:nvPr>
        </p:nvSpPr>
        <p:spPr>
          <a:xfrm>
            <a:off x="238539" y="1440305"/>
            <a:ext cx="5781135" cy="4913308"/>
          </a:xfrm>
        </p:spPr>
        <p:txBody>
          <a:bodyPr>
            <a:normAutofit/>
          </a:bodyPr>
          <a:lstStyle/>
          <a:p>
            <a:pPr marL="457200" lvl="1" indent="-457200">
              <a:spcBef>
                <a:spcPts val="1800"/>
              </a:spcBef>
              <a:spcAft>
                <a:spcPts val="800"/>
              </a:spcAft>
            </a:pPr>
            <a:r>
              <a:rPr lang="en-US" sz="2800" dirty="0"/>
              <a:t>Used to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delegate</a:t>
            </a:r>
            <a:r>
              <a:rPr lang="en-US" sz="2800" dirty="0">
                <a:solidFill>
                  <a:srgbClr val="0070C0"/>
                </a:solidFill>
              </a:rPr>
              <a:t> </a:t>
            </a:r>
            <a:r>
              <a:rPr lang="en-US" sz="2800" dirty="0"/>
              <a:t>access to AWS resources:</a:t>
            </a:r>
          </a:p>
          <a:p>
            <a:pPr marL="914400" lvl="2" indent="-457200">
              <a:spcBef>
                <a:spcPts val="1800"/>
              </a:spcBef>
              <a:spcAft>
                <a:spcPts val="800"/>
              </a:spcAft>
            </a:pPr>
            <a:r>
              <a:rPr lang="en-US" sz="2200" dirty="0"/>
              <a:t>Provides temporary access.</a:t>
            </a:r>
          </a:p>
          <a:p>
            <a:pPr marL="914400" lvl="2" indent="-457200">
              <a:spcBef>
                <a:spcPts val="1800"/>
              </a:spcBef>
              <a:spcAft>
                <a:spcPts val="800"/>
              </a:spcAft>
            </a:pPr>
            <a:r>
              <a:rPr lang="en-US" sz="2200" dirty="0"/>
              <a:t>Eliminates the need for static AWS credentials.</a:t>
            </a:r>
          </a:p>
          <a:p>
            <a:pPr marL="422275" indent="-422275">
              <a:lnSpc>
                <a:spcPct val="110000"/>
              </a:lnSpc>
            </a:pPr>
            <a:r>
              <a:rPr lang="en-US" dirty="0"/>
              <a:t>Permissions are:</a:t>
            </a:r>
          </a:p>
          <a:p>
            <a:pPr marL="914400" lvl="2" indent="-457200">
              <a:spcBef>
                <a:spcPts val="1800"/>
              </a:spcBef>
              <a:spcAft>
                <a:spcPts val="800"/>
              </a:spcAft>
            </a:pPr>
            <a:r>
              <a:rPr lang="en-US" sz="2200" dirty="0"/>
              <a:t>Defined using IAM policies.</a:t>
            </a:r>
          </a:p>
          <a:p>
            <a:pPr marL="914400" lvl="2" indent="-457200">
              <a:spcBef>
                <a:spcPts val="1800"/>
              </a:spcBef>
              <a:spcAft>
                <a:spcPts val="800"/>
              </a:spcAft>
            </a:pPr>
            <a:r>
              <a:rPr lang="en-US" sz="2200" dirty="0"/>
              <a:t>Attached to the role, not to an IAM user or group.</a:t>
            </a:r>
          </a:p>
          <a:p>
            <a:endParaRPr lang="en-US" dirty="0"/>
          </a:p>
        </p:txBody>
      </p:sp>
      <p:pic>
        <p:nvPicPr>
          <p:cNvPr id="5" name="Picture 4" descr="Deployment &amp; Management_IAM Role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563" y="5479915"/>
            <a:ext cx="1341120" cy="1341120"/>
          </a:xfrm>
          <a:prstGeom prst="rect">
            <a:avLst/>
          </a:prstGeom>
        </p:spPr>
      </p:pic>
      <p:sp>
        <p:nvSpPr>
          <p:cNvPr id="38" name="TextBox 37"/>
          <p:cNvSpPr txBox="1"/>
          <p:nvPr/>
        </p:nvSpPr>
        <p:spPr>
          <a:xfrm>
            <a:off x="6146169" y="307307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Admins</a:t>
            </a:r>
          </a:p>
        </p:txBody>
      </p:sp>
      <p:sp>
        <p:nvSpPr>
          <p:cNvPr id="39" name="TextBox 38"/>
          <p:cNvSpPr txBox="1"/>
          <p:nvPr/>
        </p:nvSpPr>
        <p:spPr>
          <a:xfrm>
            <a:off x="7504832" y="3073074"/>
            <a:ext cx="1106956"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DevOps</a:t>
            </a:r>
          </a:p>
        </p:txBody>
      </p:sp>
      <p:sp>
        <p:nvSpPr>
          <p:cNvPr id="40" name="TextBox 39"/>
          <p:cNvSpPr txBox="1"/>
          <p:nvPr/>
        </p:nvSpPr>
        <p:spPr>
          <a:xfrm>
            <a:off x="8851054" y="3073201"/>
            <a:ext cx="1340827"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41" name="TextBox 40"/>
          <p:cNvSpPr txBox="1"/>
          <p:nvPr/>
        </p:nvSpPr>
        <p:spPr>
          <a:xfrm>
            <a:off x="6146169" y="3707358"/>
            <a:ext cx="121920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Joe</a:t>
            </a:r>
          </a:p>
        </p:txBody>
      </p:sp>
      <p:sp>
        <p:nvSpPr>
          <p:cNvPr id="42" name="TextBox 41"/>
          <p:cNvSpPr txBox="1"/>
          <p:nvPr/>
        </p:nvSpPr>
        <p:spPr>
          <a:xfrm>
            <a:off x="6140110" y="4427982"/>
            <a:ext cx="121920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Nate</a:t>
            </a:r>
          </a:p>
        </p:txBody>
      </p:sp>
      <p:sp>
        <p:nvSpPr>
          <p:cNvPr id="43" name="TextBox 42"/>
          <p:cNvSpPr txBox="1"/>
          <p:nvPr/>
        </p:nvSpPr>
        <p:spPr>
          <a:xfrm>
            <a:off x="7590689" y="3707358"/>
            <a:ext cx="939384"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Josh</a:t>
            </a:r>
          </a:p>
        </p:txBody>
      </p:sp>
      <p:sp>
        <p:nvSpPr>
          <p:cNvPr id="44" name="TextBox 43"/>
          <p:cNvSpPr txBox="1"/>
          <p:nvPr/>
        </p:nvSpPr>
        <p:spPr>
          <a:xfrm>
            <a:off x="7590689" y="4427982"/>
            <a:ext cx="939384"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Bob</a:t>
            </a:r>
          </a:p>
        </p:txBody>
      </p:sp>
      <p:sp>
        <p:nvSpPr>
          <p:cNvPr id="45" name="TextBox 44"/>
          <p:cNvSpPr txBox="1"/>
          <p:nvPr/>
        </p:nvSpPr>
        <p:spPr>
          <a:xfrm>
            <a:off x="7590691" y="5142059"/>
            <a:ext cx="939383"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Scott</a:t>
            </a:r>
          </a:p>
        </p:txBody>
      </p:sp>
      <p:sp>
        <p:nvSpPr>
          <p:cNvPr id="46" name="TextBox 45"/>
          <p:cNvSpPr txBox="1"/>
          <p:nvPr/>
        </p:nvSpPr>
        <p:spPr>
          <a:xfrm>
            <a:off x="8851053" y="5808610"/>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Batch</a:t>
            </a:r>
          </a:p>
        </p:txBody>
      </p:sp>
      <p:sp>
        <p:nvSpPr>
          <p:cNvPr id="47" name="TextBox 46"/>
          <p:cNvSpPr txBox="1"/>
          <p:nvPr/>
        </p:nvSpPr>
        <p:spPr>
          <a:xfrm>
            <a:off x="8851053" y="4427982"/>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Reporting</a:t>
            </a:r>
          </a:p>
        </p:txBody>
      </p:sp>
      <p:sp>
        <p:nvSpPr>
          <p:cNvPr id="48" name="TextBox 47"/>
          <p:cNvSpPr txBox="1"/>
          <p:nvPr/>
        </p:nvSpPr>
        <p:spPr>
          <a:xfrm>
            <a:off x="8851053" y="3707358"/>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Monitor</a:t>
            </a:r>
          </a:p>
        </p:txBody>
      </p:sp>
      <p:sp>
        <p:nvSpPr>
          <p:cNvPr id="49" name="TextBox 48"/>
          <p:cNvSpPr txBox="1"/>
          <p:nvPr/>
        </p:nvSpPr>
        <p:spPr>
          <a:xfrm>
            <a:off x="8851053" y="5142059"/>
            <a:ext cx="134112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App</a:t>
            </a:r>
          </a:p>
        </p:txBody>
      </p:sp>
      <p:cxnSp>
        <p:nvCxnSpPr>
          <p:cNvPr id="50" name="Elbow Connector 49"/>
          <p:cNvCxnSpPr>
            <a:endCxn id="38" idx="0"/>
          </p:cNvCxnSpPr>
          <p:nvPr/>
        </p:nvCxnSpPr>
        <p:spPr>
          <a:xfrm rot="5400000">
            <a:off x="7475627" y="1665361"/>
            <a:ext cx="687859" cy="2127574"/>
          </a:xfrm>
          <a:prstGeom prst="bentConnector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8858414" y="2410147"/>
            <a:ext cx="687982" cy="63812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2"/>
            <a:endCxn id="41" idx="0"/>
          </p:cNvCxnSpPr>
          <p:nvPr/>
        </p:nvCxnSpPr>
        <p:spPr>
          <a:xfrm>
            <a:off x="6755769" y="3411632"/>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1" idx="2"/>
            <a:endCxn id="42" idx="0"/>
          </p:cNvCxnSpPr>
          <p:nvPr/>
        </p:nvCxnSpPr>
        <p:spPr>
          <a:xfrm flipH="1">
            <a:off x="6749710" y="4025458"/>
            <a:ext cx="6059"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9" idx="2"/>
            <a:endCxn id="43" idx="0"/>
          </p:cNvCxnSpPr>
          <p:nvPr/>
        </p:nvCxnSpPr>
        <p:spPr>
          <a:xfrm>
            <a:off x="8058310" y="3411628"/>
            <a:ext cx="2071" cy="29573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3" idx="2"/>
            <a:endCxn id="44" idx="0"/>
          </p:cNvCxnSpPr>
          <p:nvPr/>
        </p:nvCxnSpPr>
        <p:spPr>
          <a:xfrm>
            <a:off x="8060381"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0"/>
            <a:endCxn id="44" idx="2"/>
          </p:cNvCxnSpPr>
          <p:nvPr/>
        </p:nvCxnSpPr>
        <p:spPr>
          <a:xfrm flipH="1" flipV="1">
            <a:off x="8060381" y="4746082"/>
            <a:ext cx="2"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0" idx="2"/>
            <a:endCxn id="48" idx="0"/>
          </p:cNvCxnSpPr>
          <p:nvPr/>
        </p:nvCxnSpPr>
        <p:spPr>
          <a:xfrm>
            <a:off x="9521468" y="3411755"/>
            <a:ext cx="145" cy="295603"/>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7" idx="0"/>
            <a:endCxn id="48" idx="2"/>
          </p:cNvCxnSpPr>
          <p:nvPr/>
        </p:nvCxnSpPr>
        <p:spPr>
          <a:xfrm flipV="1">
            <a:off x="9521613"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7" idx="2"/>
            <a:endCxn id="49" idx="0"/>
          </p:cNvCxnSpPr>
          <p:nvPr/>
        </p:nvCxnSpPr>
        <p:spPr>
          <a:xfrm>
            <a:off x="9521613" y="4746082"/>
            <a:ext cx="0"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9" idx="2"/>
            <a:endCxn id="46" idx="0"/>
          </p:cNvCxnSpPr>
          <p:nvPr/>
        </p:nvCxnSpPr>
        <p:spPr>
          <a:xfrm>
            <a:off x="9521613" y="5460159"/>
            <a:ext cx="0" cy="34845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9890458" y="2675608"/>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Roles</a:t>
            </a:r>
          </a:p>
        </p:txBody>
      </p:sp>
      <p:sp>
        <p:nvSpPr>
          <p:cNvPr id="66" name="TextBox 65"/>
          <p:cNvSpPr txBox="1"/>
          <p:nvPr/>
        </p:nvSpPr>
        <p:spPr>
          <a:xfrm>
            <a:off x="6873563" y="2662710"/>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Groups</a:t>
            </a:r>
          </a:p>
        </p:txBody>
      </p:sp>
      <p:sp>
        <p:nvSpPr>
          <p:cNvPr id="67" name="TextBox 66"/>
          <p:cNvSpPr txBox="1"/>
          <p:nvPr/>
        </p:nvSpPr>
        <p:spPr>
          <a:xfrm>
            <a:off x="10334414" y="3083360"/>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Auditors</a:t>
            </a:r>
          </a:p>
        </p:txBody>
      </p:sp>
      <p:sp>
        <p:nvSpPr>
          <p:cNvPr id="69" name="TextBox 68"/>
          <p:cNvSpPr txBox="1"/>
          <p:nvPr/>
        </p:nvSpPr>
        <p:spPr>
          <a:xfrm>
            <a:off x="10334413" y="4427982"/>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External Auditor</a:t>
            </a:r>
          </a:p>
        </p:txBody>
      </p:sp>
      <p:sp>
        <p:nvSpPr>
          <p:cNvPr id="70" name="TextBox 69"/>
          <p:cNvSpPr txBox="1"/>
          <p:nvPr/>
        </p:nvSpPr>
        <p:spPr>
          <a:xfrm>
            <a:off x="10334413" y="3707358"/>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Internal Auditor</a:t>
            </a:r>
          </a:p>
        </p:txBody>
      </p:sp>
      <p:sp>
        <p:nvSpPr>
          <p:cNvPr id="71" name="TextBox 70"/>
          <p:cNvSpPr txBox="1"/>
          <p:nvPr/>
        </p:nvSpPr>
        <p:spPr>
          <a:xfrm>
            <a:off x="10334413" y="5142059"/>
            <a:ext cx="1584960" cy="318100"/>
          </a:xfrm>
          <a:prstGeom prst="rect">
            <a:avLst/>
          </a:prstGeom>
          <a:solidFill>
            <a:schemeClr val="bg1"/>
          </a:solidFill>
          <a:ln>
            <a:solidFill>
              <a:schemeClr val="bg1">
                <a:lumMod val="50000"/>
              </a:schemeClr>
            </a:solidFill>
          </a:ln>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Security Analyst</a:t>
            </a:r>
          </a:p>
        </p:txBody>
      </p:sp>
      <p:cxnSp>
        <p:nvCxnSpPr>
          <p:cNvPr id="72" name="Straight Connector 71"/>
          <p:cNvCxnSpPr>
            <a:stCxn id="67" idx="2"/>
            <a:endCxn id="70" idx="0"/>
          </p:cNvCxnSpPr>
          <p:nvPr/>
        </p:nvCxnSpPr>
        <p:spPr>
          <a:xfrm flipH="1">
            <a:off x="11126893" y="3421914"/>
            <a:ext cx="1" cy="28544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9" idx="0"/>
            <a:endCxn id="70" idx="2"/>
          </p:cNvCxnSpPr>
          <p:nvPr/>
        </p:nvCxnSpPr>
        <p:spPr>
          <a:xfrm flipV="1">
            <a:off x="11126893" y="4025458"/>
            <a:ext cx="0" cy="40252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9" idx="2"/>
            <a:endCxn id="71" idx="0"/>
          </p:cNvCxnSpPr>
          <p:nvPr/>
        </p:nvCxnSpPr>
        <p:spPr>
          <a:xfrm>
            <a:off x="11126893" y="4746082"/>
            <a:ext cx="0" cy="3959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endCxn id="67" idx="0"/>
          </p:cNvCxnSpPr>
          <p:nvPr/>
        </p:nvCxnSpPr>
        <p:spPr>
          <a:xfrm rot="16200000" flipH="1">
            <a:off x="9656048" y="1612513"/>
            <a:ext cx="698141" cy="2243551"/>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endCxn id="39" idx="0"/>
          </p:cNvCxnSpPr>
          <p:nvPr/>
        </p:nvCxnSpPr>
        <p:spPr>
          <a:xfrm rot="5400000">
            <a:off x="8126900" y="2316630"/>
            <a:ext cx="687855" cy="82503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54" name="Picture 53"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77" name="Rectangle 76"/>
          <p:cNvSpPr/>
          <p:nvPr/>
        </p:nvSpPr>
        <p:spPr>
          <a:xfrm>
            <a:off x="7480905" y="1397976"/>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34306" y="1515246"/>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79" name="TextBox 78"/>
          <p:cNvSpPr txBox="1"/>
          <p:nvPr/>
        </p:nvSpPr>
        <p:spPr>
          <a:xfrm>
            <a:off x="8809731" y="1807886"/>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Tree>
    <p:custDataLst>
      <p:tags r:id="rId1"/>
    </p:custDataLst>
    <p:extLst>
      <p:ext uri="{BB962C8B-B14F-4D97-AF65-F5344CB8AC3E}">
        <p14:creationId xmlns:p14="http://schemas.microsoft.com/office/powerpoint/2010/main" val="774816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IAM Permissions</a:t>
            </a:r>
          </a:p>
        </p:txBody>
      </p:sp>
      <p:sp>
        <p:nvSpPr>
          <p:cNvPr id="3" name="Content Placeholder 2"/>
          <p:cNvSpPr>
            <a:spLocks noGrp="1"/>
          </p:cNvSpPr>
          <p:nvPr>
            <p:ph idx="1"/>
          </p:nvPr>
        </p:nvSpPr>
        <p:spPr>
          <a:xfrm>
            <a:off x="278297" y="1609268"/>
            <a:ext cx="6589644" cy="920569"/>
          </a:xfrm>
        </p:spPr>
        <p:txBody>
          <a:bodyPr>
            <a:normAutofit/>
          </a:bodyPr>
          <a:lstStyle/>
          <a:p>
            <a:pPr marL="0" indent="0">
              <a:buNone/>
            </a:pPr>
            <a:r>
              <a:rPr lang="en-US" dirty="0"/>
              <a:t>How IAM determines permissions:</a:t>
            </a:r>
          </a:p>
        </p:txBody>
      </p:sp>
      <p:pic>
        <p:nvPicPr>
          <p:cNvPr id="18" name="Picture 1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adFill rotWithShape="1">
            <a:gsLst>
              <a:gs pos="0">
                <a:srgbClr val="999A98">
                  <a:tint val="50000"/>
                  <a:satMod val="300000"/>
                </a:srgbClr>
              </a:gs>
              <a:gs pos="35000">
                <a:srgbClr val="999A98">
                  <a:tint val="37000"/>
                  <a:satMod val="300000"/>
                </a:srgbClr>
              </a:gs>
              <a:gs pos="100000">
                <a:srgbClr val="999A98">
                  <a:tint val="15000"/>
                  <a:satMod val="350000"/>
                </a:srgbClr>
              </a:gs>
            </a:gsLst>
            <a:lin ang="16200000" scaled="1"/>
          </a:grad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Are they denied explicitly?</a:t>
            </a: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adFill rotWithShape="1">
            <a:gsLst>
              <a:gs pos="0">
                <a:srgbClr val="999A98">
                  <a:tint val="50000"/>
                  <a:satMod val="300000"/>
                </a:srgbClr>
              </a:gs>
              <a:gs pos="35000">
                <a:srgbClr val="999A98">
                  <a:tint val="37000"/>
                  <a:satMod val="300000"/>
                </a:srgbClr>
              </a:gs>
              <a:gs pos="100000">
                <a:srgbClr val="999A98">
                  <a:tint val="15000"/>
                  <a:satMod val="350000"/>
                </a:srgbClr>
              </a:gs>
            </a:gsLst>
            <a:lin ang="16200000" scaled="1"/>
          </a:grad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Are they allowed explicitly?</a:t>
            </a:r>
          </a:p>
        </p:txBody>
      </p:sp>
      <p:sp>
        <p:nvSpPr>
          <p:cNvPr id="44" name="Freeform 43"/>
          <p:cNvSpPr/>
          <p:nvPr/>
        </p:nvSpPr>
        <p:spPr>
          <a:xfrm>
            <a:off x="4922525" y="4499657"/>
            <a:ext cx="2511769"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rgbClr val="00B0F0"/>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4"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98BC7C35-2412-5C45-A7ED-AF523F8DF4A8}"/>
              </a:ext>
            </a:extLst>
          </p:cNvPr>
          <p:cNvSpPr txBox="1"/>
          <p:nvPr/>
        </p:nvSpPr>
        <p:spPr>
          <a:xfrm>
            <a:off x="1337200" y="3445080"/>
            <a:ext cx="2705555" cy="307777"/>
          </a:xfrm>
          <a:prstGeom prst="rect">
            <a:avLst/>
          </a:prstGeom>
          <a:noFill/>
        </p:spPr>
        <p:txBody>
          <a:bodyPr wrap="square" rtlCol="0">
            <a:spAutoFit/>
          </a:bodyPr>
          <a:lstStyle/>
          <a:p>
            <a:pPr algn="ctr"/>
            <a:r>
              <a:rPr lang="en-US" sz="1400" b="1" dirty="0"/>
              <a:t>Explicit Denial Policy Check</a:t>
            </a:r>
          </a:p>
        </p:txBody>
      </p:sp>
      <p:sp>
        <p:nvSpPr>
          <p:cNvPr id="15" name="TextBox 14">
            <a:extLst>
              <a:ext uri="{FF2B5EF4-FFF2-40B4-BE49-F238E27FC236}">
                <a16:creationId xmlns:a16="http://schemas.microsoft.com/office/drawing/2014/main" id="{F4150486-FE40-2A40-8BB5-48F2CE976DE2}"/>
              </a:ext>
            </a:extLst>
          </p:cNvPr>
          <p:cNvSpPr txBox="1"/>
          <p:nvPr/>
        </p:nvSpPr>
        <p:spPr>
          <a:xfrm>
            <a:off x="4843087" y="3445080"/>
            <a:ext cx="2705555" cy="307777"/>
          </a:xfrm>
          <a:prstGeom prst="rect">
            <a:avLst/>
          </a:prstGeom>
          <a:noFill/>
        </p:spPr>
        <p:txBody>
          <a:bodyPr wrap="square" rtlCol="0">
            <a:spAutoFit/>
          </a:bodyPr>
          <a:lstStyle/>
          <a:p>
            <a:pPr algn="ctr"/>
            <a:r>
              <a:rPr lang="en-US" sz="1400" b="1" dirty="0"/>
              <a:t>Explicit Allow Policy Check</a:t>
            </a:r>
          </a:p>
        </p:txBody>
      </p:sp>
      <p:sp>
        <p:nvSpPr>
          <p:cNvPr id="16" name="TextBox 15">
            <a:extLst>
              <a:ext uri="{FF2B5EF4-FFF2-40B4-BE49-F238E27FC236}">
                <a16:creationId xmlns:a16="http://schemas.microsoft.com/office/drawing/2014/main" id="{0221306B-1606-B34A-BFF7-B733BB846CE8}"/>
              </a:ext>
            </a:extLst>
          </p:cNvPr>
          <p:cNvSpPr txBox="1"/>
          <p:nvPr/>
        </p:nvSpPr>
        <p:spPr>
          <a:xfrm>
            <a:off x="8416110" y="3445080"/>
            <a:ext cx="2705555" cy="307777"/>
          </a:xfrm>
          <a:prstGeom prst="rect">
            <a:avLst/>
          </a:prstGeom>
          <a:noFill/>
        </p:spPr>
        <p:txBody>
          <a:bodyPr wrap="square" rtlCol="0">
            <a:spAutoFit/>
          </a:bodyPr>
          <a:lstStyle/>
          <a:p>
            <a:pPr algn="ctr"/>
            <a:r>
              <a:rPr lang="en-US" sz="1400" b="1" dirty="0">
                <a:solidFill>
                  <a:schemeClr val="bg1"/>
                </a:solidFill>
              </a:rPr>
              <a:t>Implicit Deny</a:t>
            </a:r>
          </a:p>
        </p:txBody>
      </p:sp>
    </p:spTree>
    <p:custDataLst>
      <p:tags r:id="rId1"/>
    </p:custDataLst>
    <p:extLst>
      <p:ext uri="{BB962C8B-B14F-4D97-AF65-F5344CB8AC3E}">
        <p14:creationId xmlns:p14="http://schemas.microsoft.com/office/powerpoint/2010/main" val="56593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Policies</a:t>
            </a:r>
          </a:p>
        </p:txBody>
      </p:sp>
      <p:sp>
        <p:nvSpPr>
          <p:cNvPr id="3" name="Content Placeholder 2"/>
          <p:cNvSpPr>
            <a:spLocks noGrp="1"/>
          </p:cNvSpPr>
          <p:nvPr>
            <p:ph idx="1"/>
          </p:nvPr>
        </p:nvSpPr>
        <p:spPr>
          <a:xfrm>
            <a:off x="238539" y="1440305"/>
            <a:ext cx="11320670" cy="4913308"/>
          </a:xfrm>
        </p:spPr>
        <p:txBody>
          <a:bodyPr>
            <a:normAutofit fontScale="70000" lnSpcReduction="20000"/>
          </a:bodyPr>
          <a:lstStyle/>
          <a:p>
            <a:pPr marL="0" lvl="1" indent="0">
              <a:lnSpc>
                <a:spcPct val="130000"/>
              </a:lnSpc>
              <a:spcBef>
                <a:spcPts val="1800"/>
              </a:spcBef>
              <a:spcAft>
                <a:spcPts val="800"/>
              </a:spcAft>
              <a:buNone/>
            </a:pPr>
            <a:r>
              <a:rPr lang="en-US" sz="3900" dirty="0"/>
              <a:t>An IAM policy is a formal statement of one or more permissions:</a:t>
            </a:r>
          </a:p>
          <a:p>
            <a:pPr marL="862013" lvl="1" indent="-455613">
              <a:lnSpc>
                <a:spcPct val="110000"/>
              </a:lnSpc>
              <a:spcBef>
                <a:spcPts val="1200"/>
              </a:spcBef>
            </a:pPr>
            <a:r>
              <a:rPr lang="en-US" sz="3400" dirty="0"/>
              <a:t>You attach a policy to any IAM entity, such as user, group, or role.</a:t>
            </a:r>
          </a:p>
          <a:p>
            <a:pPr marL="862013" lvl="1" indent="-455613">
              <a:lnSpc>
                <a:spcPct val="110000"/>
              </a:lnSpc>
              <a:spcBef>
                <a:spcPts val="1200"/>
              </a:spcBef>
            </a:pPr>
            <a:r>
              <a:rPr lang="en-US" sz="3400" dirty="0"/>
              <a:t>Policies authorize the actions that may, or may not, be performed by the entity that enables fine-grained access control.</a:t>
            </a:r>
          </a:p>
          <a:p>
            <a:pPr marL="862013" lvl="1" indent="-455613">
              <a:lnSpc>
                <a:spcPct val="110000"/>
              </a:lnSpc>
              <a:spcBef>
                <a:spcPts val="1200"/>
              </a:spcBef>
            </a:pPr>
            <a:r>
              <a:rPr lang="en-US" sz="3400" dirty="0"/>
              <a:t>A single policy can be attached to multiple entities.</a:t>
            </a:r>
          </a:p>
          <a:p>
            <a:pPr marL="862013" lvl="1" indent="-455613">
              <a:lnSpc>
                <a:spcPct val="110000"/>
              </a:lnSpc>
              <a:spcBef>
                <a:spcPts val="1200"/>
              </a:spcBef>
            </a:pPr>
            <a:r>
              <a:rPr lang="en-US" sz="3400" dirty="0"/>
              <a:t>A single entity can have multiple policies attached to it.</a:t>
            </a:r>
          </a:p>
          <a:p>
            <a:pPr marL="0" indent="0">
              <a:lnSpc>
                <a:spcPct val="120000"/>
              </a:lnSpc>
              <a:spcBef>
                <a:spcPts val="0"/>
              </a:spcBef>
              <a:spcAft>
                <a:spcPts val="600"/>
              </a:spcAft>
              <a:buNone/>
            </a:pPr>
            <a:endParaRPr lang="en-US" sz="1867" dirty="0"/>
          </a:p>
          <a:p>
            <a:pPr marL="0" lvl="1" indent="0">
              <a:lnSpc>
                <a:spcPct val="130000"/>
              </a:lnSpc>
              <a:spcBef>
                <a:spcPts val="1800"/>
              </a:spcBef>
              <a:spcAft>
                <a:spcPts val="800"/>
              </a:spcAft>
              <a:buNone/>
            </a:pPr>
            <a:r>
              <a:rPr lang="en-US" sz="3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 </a:t>
            </a:r>
            <a:r>
              <a:rPr lang="en-US" sz="3900" dirty="0"/>
              <a:t>When attaching the same policy to multiple IAM users, put the users in a group and attach the policy to the group instead.</a:t>
            </a:r>
          </a:p>
        </p:txBody>
      </p:sp>
      <p:pic>
        <p:nvPicPr>
          <p:cNvPr id="5" name="Picture 4" descr="permis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8451" y="3622508"/>
            <a:ext cx="974829" cy="1212084"/>
          </a:xfrm>
          <a:prstGeom prst="rect">
            <a:avLst/>
          </a:prstGeom>
        </p:spPr>
      </p:pic>
      <p:pic>
        <p:nvPicPr>
          <p:cNvPr id="7" name="Picture 6"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364077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Policy Example</a:t>
            </a:r>
          </a:p>
        </p:txBody>
      </p:sp>
      <p:sp>
        <p:nvSpPr>
          <p:cNvPr id="5" name="Content Placeholder 2"/>
          <p:cNvSpPr txBox="1">
            <a:spLocks/>
          </p:cNvSpPr>
          <p:nvPr/>
        </p:nvSpPr>
        <p:spPr>
          <a:xfrm>
            <a:off x="265284" y="1497794"/>
            <a:ext cx="10940405" cy="4918729"/>
          </a:xfrm>
          <a:prstGeom prst="rect">
            <a:avLst/>
          </a:prstGeom>
        </p:spPr>
        <p:txBody>
          <a:bodyPr>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"Version": "2012-10-17",</a:t>
            </a:r>
          </a:p>
          <a:p>
            <a:pPr marL="0" indent="0">
              <a:buNone/>
            </a:pPr>
            <a:r>
              <a:rPr lang="en-US" sz="1467" b="1" dirty="0">
                <a:latin typeface="Courier New" panose="02070309020205020404" pitchFamily="49" charset="0"/>
                <a:cs typeface="Courier New" panose="02070309020205020404" pitchFamily="49" charset="0"/>
              </a:rPr>
              <a:t>  "Statement":[{</a:t>
            </a:r>
          </a:p>
          <a:p>
            <a:pPr marL="0" indent="0">
              <a:buNone/>
            </a:pPr>
            <a:r>
              <a:rPr lang="en-US" sz="1467" b="1" dirty="0">
                <a:latin typeface="Courier New" panose="02070309020205020404" pitchFamily="49" charset="0"/>
                <a:cs typeface="Courier New" panose="02070309020205020404" pitchFamily="49" charset="0"/>
              </a:rPr>
              <a:t>    "Effect":"</a:t>
            </a:r>
            <a:r>
              <a:rPr lang="en-US" sz="1467" b="1" dirty="0">
                <a:solidFill>
                  <a:srgbClr val="0000CC"/>
                </a:solidFill>
                <a:latin typeface="Courier New" panose="02070309020205020404" pitchFamily="49" charset="0"/>
                <a:cs typeface="Courier New" panose="02070309020205020404" pitchFamily="49" charset="0"/>
              </a:rPr>
              <a:t>Allow</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"Action":["DynamoDB:*","s3:*"],</a:t>
            </a:r>
          </a:p>
          <a:p>
            <a:pPr marL="0" indent="0">
              <a:buNone/>
            </a:pPr>
            <a:r>
              <a:rPr lang="en-US" sz="1467" b="1" dirty="0">
                <a:latin typeface="Courier New" panose="02070309020205020404" pitchFamily="49" charset="0"/>
                <a:cs typeface="Courier New" panose="02070309020205020404" pitchFamily="49" charset="0"/>
              </a:rPr>
              <a:t>    "Resource":["arn:aws:dynamodb:region:account-number-without-hyphens:table</a:t>
            </a:r>
            <a:r>
              <a:rPr lang="en-US" sz="1467" b="1" dirty="0">
                <a:solidFill>
                  <a:srgbClr val="0000CC"/>
                </a:solidFill>
                <a:latin typeface="Courier New" panose="02070309020205020404" pitchFamily="49" charset="0"/>
                <a:cs typeface="Courier New" panose="02070309020205020404" pitchFamily="49" charset="0"/>
              </a:rPr>
              <a:t>/table-name</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"arn:aws:s3:::</a:t>
            </a:r>
            <a:r>
              <a:rPr lang="en-US" sz="1467" b="1" dirty="0">
                <a:solidFill>
                  <a:srgbClr val="0000CC"/>
                </a:solidFill>
                <a:latin typeface="Courier New" panose="02070309020205020404" pitchFamily="49" charset="0"/>
                <a:cs typeface="Courier New" panose="02070309020205020404" pitchFamily="49" charset="0"/>
              </a:rPr>
              <a:t>bucket-name</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"arn:aws:s3:::</a:t>
            </a:r>
            <a:r>
              <a:rPr lang="en-US" sz="1467" b="1" dirty="0">
                <a:solidFill>
                  <a:srgbClr val="0000CC"/>
                </a:solidFill>
                <a:latin typeface="Courier New" panose="02070309020205020404" pitchFamily="49" charset="0"/>
                <a:cs typeface="Courier New" panose="02070309020205020404" pitchFamily="49" charset="0"/>
              </a:rPr>
              <a:t>bucket-name</a:t>
            </a: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"Effect":"</a:t>
            </a:r>
            <a:r>
              <a:rPr lang="en-US" sz="1467" b="1" dirty="0">
                <a:solidFill>
                  <a:srgbClr val="FF0000"/>
                </a:solidFill>
                <a:latin typeface="Courier New" panose="02070309020205020404" pitchFamily="49" charset="0"/>
                <a:cs typeface="Courier New" panose="02070309020205020404" pitchFamily="49" charset="0"/>
              </a:rPr>
              <a:t>Deny</a:t>
            </a:r>
            <a:r>
              <a:rPr lang="en-US" sz="1467" b="1" dirty="0">
                <a:latin typeface="Courier New" panose="02070309020205020404" pitchFamily="49" charset="0"/>
                <a:cs typeface="Courier New" panose="02070309020205020404" pitchFamily="49" charset="0"/>
              </a:rPr>
              <a:t>",</a:t>
            </a:r>
          </a:p>
          <a:p>
            <a:pPr marL="0" indent="0">
              <a:buNone/>
            </a:pPr>
            <a:r>
              <a:rPr lang="en-US" sz="1467" b="1" dirty="0">
                <a:latin typeface="Courier New" panose="02070309020205020404" pitchFamily="49" charset="0"/>
                <a:cs typeface="Courier New" panose="02070309020205020404" pitchFamily="49" charset="0"/>
              </a:rPr>
              <a:t>    "Action":["dynamodb:*","s3:*"],</a:t>
            </a:r>
          </a:p>
          <a:p>
            <a:pPr marL="0" indent="0">
              <a:buNone/>
            </a:pPr>
            <a:r>
              <a:rPr lang="en-US" sz="1467" b="1" dirty="0">
                <a:latin typeface="Courier New" panose="02070309020205020404" pitchFamily="49" charset="0"/>
                <a:cs typeface="Courier New" panose="02070309020205020404" pitchFamily="49" charset="0"/>
              </a:rPr>
              <a:t>    "</a:t>
            </a:r>
            <a:r>
              <a:rPr lang="en-US" sz="1467" b="1" dirty="0">
                <a:solidFill>
                  <a:srgbClr val="FF0000"/>
                </a:solidFill>
                <a:latin typeface="Courier New" panose="02070309020205020404" pitchFamily="49" charset="0"/>
                <a:cs typeface="Courier New" panose="02070309020205020404" pitchFamily="49" charset="0"/>
              </a:rPr>
              <a:t>NotResource</a:t>
            </a:r>
            <a:r>
              <a:rPr lang="en-US" sz="1467" b="1" dirty="0">
                <a:latin typeface="Courier New" panose="02070309020205020404" pitchFamily="49" charset="0"/>
                <a:cs typeface="Courier New" panose="02070309020205020404" pitchFamily="49" charset="0"/>
              </a:rPr>
              <a:t>":["</a:t>
            </a:r>
            <a:r>
              <a:rPr lang="en-US" sz="1467" b="1" dirty="0" err="1">
                <a:latin typeface="Courier New" panose="02070309020205020404" pitchFamily="49" charset="0"/>
                <a:cs typeface="Courier New" panose="02070309020205020404" pitchFamily="49" charset="0"/>
              </a:rPr>
              <a:t>arn:aws:dynamodb:region:account-number-without-hyphens:table</a:t>
            </a:r>
            <a:r>
              <a:rPr lang="en-US" sz="1467" b="1" dirty="0">
                <a:latin typeface="Courier New" panose="02070309020205020404" pitchFamily="49" charset="0"/>
                <a:cs typeface="Courier New" panose="02070309020205020404" pitchFamily="49" charset="0"/>
              </a:rPr>
              <a:t>/table-name”,</a:t>
            </a:r>
          </a:p>
          <a:p>
            <a:pPr marL="0" indent="0">
              <a:buNone/>
            </a:pPr>
            <a:r>
              <a:rPr lang="en-US" sz="1467" b="1" dirty="0">
                <a:latin typeface="Courier New" panose="02070309020205020404" pitchFamily="49" charset="0"/>
                <a:cs typeface="Courier New" panose="02070309020205020404" pitchFamily="49" charset="0"/>
              </a:rPr>
              <a:t>      "arn:aws:s3:::bucket-name",</a:t>
            </a:r>
          </a:p>
          <a:p>
            <a:pPr marL="0" indent="0">
              <a:buNone/>
            </a:pPr>
            <a:r>
              <a:rPr lang="en-US" sz="1467" b="1" dirty="0">
                <a:latin typeface="Courier New" panose="02070309020205020404" pitchFamily="49" charset="0"/>
                <a:cs typeface="Courier New" panose="02070309020205020404" pitchFamily="49" charset="0"/>
              </a:rPr>
              <a:t>      "arn:aws:s3:::bucket-name/*"]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  ]</a:t>
            </a:r>
          </a:p>
          <a:p>
            <a:pPr marL="0" indent="0">
              <a:buNone/>
            </a:pPr>
            <a:r>
              <a:rPr lang="en-US" sz="1467" b="1" dirty="0">
                <a:latin typeface="Courier New" panose="020703090202050204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allow</a:t>
            </a:r>
            <a:r>
              <a:rPr lang="en-US" sz="1733"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7" name="Curved Connector 6"/>
          <p:cNvCxnSpPr>
            <a:stCxn id="6" idx="1"/>
          </p:cNvCxnSpPr>
          <p:nvPr/>
        </p:nvCxnSpPr>
        <p:spPr>
          <a:xfrm rot="10800000" flipV="1">
            <a:off x="2705380" y="1945611"/>
            <a:ext cx="2850706" cy="534600"/>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6" idx="2"/>
          </p:cNvCxnSpPr>
          <p:nvPr/>
        </p:nvCxnSpPr>
        <p:spPr>
          <a:xfrm>
            <a:off x="8008186" y="2258453"/>
            <a:ext cx="1039773" cy="540841"/>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080290" y="3293042"/>
            <a:ext cx="575352" cy="2568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549184" y="4184531"/>
            <a:ext cx="2287712" cy="14049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439592" y="4214347"/>
            <a:ext cx="2397304" cy="64493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dirty="0">
                <a:latin typeface="Amazon Ember" panose="020B0603020204020204" pitchFamily="34" charset="0"/>
                <a:ea typeface="Amazon Ember" panose="020B0603020204020204" pitchFamily="34" charset="0"/>
                <a:cs typeface="Amazon Ember" panose="020B0603020204020204" pitchFamily="34" charset="0"/>
              </a:rPr>
              <a:t>takes</a:t>
            </a:r>
            <a:r>
              <a:rPr lang="en-US" sz="1867"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7" dirty="0">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
        <p:nvSpPr>
          <p:cNvPr id="9" name="TextBox 8"/>
          <p:cNvSpPr txBox="1"/>
          <p:nvPr/>
        </p:nvSpPr>
        <p:spPr>
          <a:xfrm>
            <a:off x="4655642" y="3113537"/>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 …Amazon S3 buckets.</a:t>
            </a:r>
          </a:p>
        </p:txBody>
      </p:sp>
      <p:sp>
        <p:nvSpPr>
          <p:cNvPr id="11" name="TextBox 10"/>
          <p:cNvSpPr txBox="1"/>
          <p:nvPr/>
        </p:nvSpPr>
        <p:spPr>
          <a:xfrm>
            <a:off x="4836896" y="3871689"/>
            <a:ext cx="6682116" cy="625684"/>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deny</a:t>
            </a:r>
            <a:r>
              <a:rPr lang="en-US" sz="1733"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pic>
        <p:nvPicPr>
          <p:cNvPr id="18" name="Picture 17"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272143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IAM: Policy Assignment</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285" r="20814"/>
          <a:stretch/>
        </p:blipFill>
        <p:spPr>
          <a:xfrm>
            <a:off x="5411203" y="1424630"/>
            <a:ext cx="1149486" cy="171817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4487" y="2627360"/>
            <a:ext cx="283917" cy="2839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2845" y="2202981"/>
            <a:ext cx="361972" cy="36197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459" y="1841009"/>
            <a:ext cx="361972" cy="361972"/>
          </a:xfrm>
          <a:prstGeom prst="rect">
            <a:avLst/>
          </a:prstGeom>
        </p:spPr>
      </p:pic>
      <p:sp>
        <p:nvSpPr>
          <p:cNvPr id="10" name="TextBox 9"/>
          <p:cNvSpPr txBox="1"/>
          <p:nvPr/>
        </p:nvSpPr>
        <p:spPr>
          <a:xfrm>
            <a:off x="5324420" y="3151020"/>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Policy</a:t>
            </a:r>
          </a:p>
        </p:txBody>
      </p:sp>
      <p:cxnSp>
        <p:nvCxnSpPr>
          <p:cNvPr id="11" name="Straight Arrow Connector 10"/>
          <p:cNvCxnSpPr>
            <a:stCxn id="10" idx="2"/>
          </p:cNvCxnSpPr>
          <p:nvPr/>
        </p:nvCxnSpPr>
        <p:spPr>
          <a:xfrm>
            <a:off x="5985946" y="3504781"/>
            <a:ext cx="0" cy="13063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a:off x="10644940" y="4157955"/>
            <a:ext cx="0" cy="6531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p:nvPr/>
        </p:nvCxnSpPr>
        <p:spPr>
          <a:xfrm>
            <a:off x="1777666" y="4157954"/>
            <a:ext cx="0" cy="6531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1777666" y="4157955"/>
            <a:ext cx="8867274" cy="0"/>
          </a:xfrm>
          <a:prstGeom prst="line">
            <a:avLst/>
          </a:prstGeom>
        </p:spPr>
        <p:style>
          <a:lnRef idx="1">
            <a:schemeClr val="accent6"/>
          </a:lnRef>
          <a:fillRef idx="0">
            <a:schemeClr val="accent6"/>
          </a:fillRef>
          <a:effectRef idx="0">
            <a:schemeClr val="accent6"/>
          </a:effectRef>
          <a:fontRef idx="minor">
            <a:schemeClr val="tx1"/>
          </a:fontRef>
        </p:style>
      </p:cxn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726" y="4921455"/>
            <a:ext cx="717880" cy="9571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4487" y="4921455"/>
            <a:ext cx="957173" cy="925267"/>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1926" y="4986029"/>
            <a:ext cx="966027" cy="828023"/>
          </a:xfrm>
          <a:prstGeom prst="rect">
            <a:avLst/>
          </a:prstGeom>
        </p:spPr>
      </p:pic>
      <p:sp>
        <p:nvSpPr>
          <p:cNvPr id="29" name="TextBox 28"/>
          <p:cNvSpPr txBox="1"/>
          <p:nvPr/>
        </p:nvSpPr>
        <p:spPr>
          <a:xfrm>
            <a:off x="1116140" y="5988956"/>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User</a:t>
            </a:r>
          </a:p>
        </p:txBody>
      </p:sp>
      <p:sp>
        <p:nvSpPr>
          <p:cNvPr id="30" name="TextBox 29"/>
          <p:cNvSpPr txBox="1"/>
          <p:nvPr/>
        </p:nvSpPr>
        <p:spPr>
          <a:xfrm>
            <a:off x="5324420" y="5957049"/>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Group</a:t>
            </a:r>
          </a:p>
        </p:txBody>
      </p:sp>
      <p:sp>
        <p:nvSpPr>
          <p:cNvPr id="31" name="TextBox 30"/>
          <p:cNvSpPr txBox="1"/>
          <p:nvPr/>
        </p:nvSpPr>
        <p:spPr>
          <a:xfrm>
            <a:off x="9983414" y="5957048"/>
            <a:ext cx="1323051" cy="353761"/>
          </a:xfrm>
          <a:prstGeom prst="rect">
            <a:avLst/>
          </a:prstGeom>
          <a:noFill/>
        </p:spPr>
        <p:txBody>
          <a:bodyPr wrap="square" lIns="0" tIns="0" rIns="0" bIns="0" rtlCol="0">
            <a:no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IAM Roles</a:t>
            </a:r>
          </a:p>
        </p:txBody>
      </p:sp>
    </p:spTree>
    <p:extLst>
      <p:ext uri="{BB962C8B-B14F-4D97-AF65-F5344CB8AC3E}">
        <p14:creationId xmlns:p14="http://schemas.microsoft.com/office/powerpoint/2010/main" val="129982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IAM Demo</a:t>
            </a:r>
          </a:p>
        </p:txBody>
      </p:sp>
    </p:spTree>
    <p:custDataLst>
      <p:tags r:id="rId1"/>
    </p:custDataLst>
    <p:extLst>
      <p:ext uri="{BB962C8B-B14F-4D97-AF65-F5344CB8AC3E}">
        <p14:creationId xmlns:p14="http://schemas.microsoft.com/office/powerpoint/2010/main" val="184214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3: AWS Trusted Advisor</a:t>
            </a:r>
          </a:p>
        </p:txBody>
      </p:sp>
    </p:spTree>
    <p:custDataLst>
      <p:tags r:id="rId1"/>
    </p:custDataLst>
    <p:extLst>
      <p:ext uri="{BB962C8B-B14F-4D97-AF65-F5344CB8AC3E}">
        <p14:creationId xmlns:p14="http://schemas.microsoft.com/office/powerpoint/2010/main" val="4231791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Trusted Advisor</a:t>
            </a:r>
          </a:p>
        </p:txBody>
      </p:sp>
      <p:sp>
        <p:nvSpPr>
          <p:cNvPr id="3" name="Content Placeholder 2"/>
          <p:cNvSpPr>
            <a:spLocks noGrp="1"/>
          </p:cNvSpPr>
          <p:nvPr>
            <p:ph idx="1"/>
          </p:nvPr>
        </p:nvSpPr>
        <p:spPr>
          <a:xfrm>
            <a:off x="217882" y="1574775"/>
            <a:ext cx="11756237" cy="4913308"/>
          </a:xfrm>
        </p:spPr>
        <p:txBody>
          <a:bodyPr/>
          <a:lstStyle/>
          <a:p>
            <a:pPr marL="0" indent="0" algn="ctr">
              <a:buNone/>
            </a:pPr>
            <a:r>
              <a:rPr lang="en-US" sz="2667" dirty="0"/>
              <a:t>AWS Trusted Advisor provides best practices, or checks, in five categories:</a:t>
            </a:r>
          </a:p>
          <a:p>
            <a:pPr algn="ctr"/>
            <a:endParaRPr lang="en-US" dirty="0"/>
          </a:p>
        </p:txBody>
      </p:sp>
      <p:pic>
        <p:nvPicPr>
          <p:cNvPr id="8" name="Picture 7">
            <a:extLst>
              <a:ext uri="{FF2B5EF4-FFF2-40B4-BE49-F238E27FC236}">
                <a16:creationId xmlns:a16="http://schemas.microsoft.com/office/drawing/2014/main" id="{3408390B-92EC-8943-B94F-85E2B08EE548}"/>
              </a:ext>
            </a:extLst>
          </p:cNvPr>
          <p:cNvPicPr>
            <a:picLocks noChangeAspect="1"/>
          </p:cNvPicPr>
          <p:nvPr/>
        </p:nvPicPr>
        <p:blipFill>
          <a:blip r:embed="rId4"/>
          <a:stretch>
            <a:fillRect/>
          </a:stretch>
        </p:blipFill>
        <p:spPr>
          <a:xfrm>
            <a:off x="348225" y="2440483"/>
            <a:ext cx="11626179" cy="2740457"/>
          </a:xfrm>
          <a:prstGeom prst="rect">
            <a:avLst/>
          </a:prstGeom>
        </p:spPr>
      </p:pic>
      <p:sp>
        <p:nvSpPr>
          <p:cNvPr id="5" name="TextBox 4">
            <a:extLst>
              <a:ext uri="{FF2B5EF4-FFF2-40B4-BE49-F238E27FC236}">
                <a16:creationId xmlns:a16="http://schemas.microsoft.com/office/drawing/2014/main" id="{71EB6716-275E-2647-A41A-B4698BDD4DF0}"/>
              </a:ext>
            </a:extLst>
          </p:cNvPr>
          <p:cNvSpPr txBox="1"/>
          <p:nvPr/>
        </p:nvSpPr>
        <p:spPr>
          <a:xfrm>
            <a:off x="1787871" y="5747657"/>
            <a:ext cx="10189028" cy="338554"/>
          </a:xfrm>
          <a:prstGeom prst="rect">
            <a:avLst/>
          </a:prstGeom>
          <a:noFill/>
        </p:spPr>
        <p:txBody>
          <a:bodyPr wrap="square" rtlCol="0">
            <a:spAutoFit/>
          </a:bodyPr>
          <a:lstStyle/>
          <a:p>
            <a:r>
              <a:rPr lang="en-US" sz="1600" dirty="0"/>
              <a:t>Green: No problem detected.      Yellow: Investigation recommended.       Red: Action recommended. </a:t>
            </a:r>
          </a:p>
        </p:txBody>
      </p:sp>
      <p:pic>
        <p:nvPicPr>
          <p:cNvPr id="6" name="Picture 5">
            <a:extLst>
              <a:ext uri="{FF2B5EF4-FFF2-40B4-BE49-F238E27FC236}">
                <a16:creationId xmlns:a16="http://schemas.microsoft.com/office/drawing/2014/main" id="{99FCE424-FD20-7A47-AC5D-93894E1E8C42}"/>
              </a:ext>
            </a:extLst>
          </p:cNvPr>
          <p:cNvPicPr>
            <a:picLocks noChangeAspect="1"/>
          </p:cNvPicPr>
          <p:nvPr/>
        </p:nvPicPr>
        <p:blipFill>
          <a:blip r:embed="rId5"/>
          <a:stretch>
            <a:fillRect/>
          </a:stretch>
        </p:blipFill>
        <p:spPr>
          <a:xfrm>
            <a:off x="4518521" y="5723003"/>
            <a:ext cx="301752" cy="362102"/>
          </a:xfrm>
          <a:prstGeom prst="rect">
            <a:avLst/>
          </a:prstGeom>
        </p:spPr>
      </p:pic>
      <p:pic>
        <p:nvPicPr>
          <p:cNvPr id="7" name="Picture 6">
            <a:extLst>
              <a:ext uri="{FF2B5EF4-FFF2-40B4-BE49-F238E27FC236}">
                <a16:creationId xmlns:a16="http://schemas.microsoft.com/office/drawing/2014/main" id="{C17EF31C-53BE-AE47-B5B4-52A60678B39C}"/>
              </a:ext>
            </a:extLst>
          </p:cNvPr>
          <p:cNvPicPr>
            <a:picLocks noChangeAspect="1"/>
          </p:cNvPicPr>
          <p:nvPr/>
        </p:nvPicPr>
        <p:blipFill>
          <a:blip r:embed="rId6"/>
          <a:stretch>
            <a:fillRect/>
          </a:stretch>
        </p:blipFill>
        <p:spPr>
          <a:xfrm>
            <a:off x="1561998" y="5721174"/>
            <a:ext cx="304800" cy="365760"/>
          </a:xfrm>
          <a:prstGeom prst="rect">
            <a:avLst/>
          </a:prstGeom>
        </p:spPr>
      </p:pic>
      <p:pic>
        <p:nvPicPr>
          <p:cNvPr id="9" name="Picture 8">
            <a:extLst>
              <a:ext uri="{FF2B5EF4-FFF2-40B4-BE49-F238E27FC236}">
                <a16:creationId xmlns:a16="http://schemas.microsoft.com/office/drawing/2014/main" id="{CDD970CC-A165-A143-904C-2269EDDFA8F1}"/>
              </a:ext>
            </a:extLst>
          </p:cNvPr>
          <p:cNvPicPr>
            <a:picLocks noChangeAspect="1"/>
          </p:cNvPicPr>
          <p:nvPr/>
        </p:nvPicPr>
        <p:blipFill>
          <a:blip r:embed="rId7"/>
          <a:stretch>
            <a:fillRect/>
          </a:stretch>
        </p:blipFill>
        <p:spPr>
          <a:xfrm>
            <a:off x="8131582" y="5780341"/>
            <a:ext cx="274320" cy="274320"/>
          </a:xfrm>
          <a:prstGeom prst="rect">
            <a:avLst/>
          </a:prstGeom>
        </p:spPr>
      </p:pic>
    </p:spTree>
    <p:custDataLst>
      <p:tags r:id="rId1"/>
    </p:custDataLst>
    <p:extLst>
      <p:ext uri="{BB962C8B-B14F-4D97-AF65-F5344CB8AC3E}">
        <p14:creationId xmlns:p14="http://schemas.microsoft.com/office/powerpoint/2010/main" val="174155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Trusted Advisor</a:t>
            </a:r>
          </a:p>
        </p:txBody>
      </p:sp>
      <p:sp>
        <p:nvSpPr>
          <p:cNvPr id="3" name="Content Placeholder 2"/>
          <p:cNvSpPr>
            <a:spLocks noGrp="1"/>
          </p:cNvSpPr>
          <p:nvPr>
            <p:ph idx="1"/>
          </p:nvPr>
        </p:nvSpPr>
        <p:spPr/>
        <p:txBody>
          <a:bodyPr>
            <a:normAutofit/>
          </a:bodyPr>
          <a:lstStyle/>
          <a:p>
            <a:pPr marL="581025" lvl="1" indent="-430213">
              <a:spcBef>
                <a:spcPts val="1200"/>
              </a:spcBef>
            </a:pPr>
            <a:r>
              <a:rPr lang="en-US" sz="2800" dirty="0"/>
              <a:t>Six best practices available to all customers:</a:t>
            </a:r>
          </a:p>
          <a:p>
            <a:pPr marL="1141412" lvl="2" indent="-457200">
              <a:spcBef>
                <a:spcPts val="1200"/>
              </a:spcBef>
              <a:buFont typeface="+mj-lt"/>
              <a:buAutoNum type="arabicPeriod"/>
            </a:pPr>
            <a:r>
              <a:rPr lang="en-US" sz="2400" dirty="0"/>
              <a:t>Service Limits</a:t>
            </a:r>
          </a:p>
          <a:p>
            <a:pPr marL="1141412" lvl="2" indent="-457200">
              <a:spcBef>
                <a:spcPts val="1200"/>
              </a:spcBef>
              <a:buFont typeface="+mj-lt"/>
              <a:buAutoNum type="arabicPeriod"/>
            </a:pPr>
            <a:r>
              <a:rPr lang="en-US" sz="2400" dirty="0"/>
              <a:t>Security Groups – Specific Ports Unrestricted</a:t>
            </a:r>
          </a:p>
          <a:p>
            <a:pPr marL="1141412" lvl="2" indent="-457200">
              <a:spcBef>
                <a:spcPts val="1200"/>
              </a:spcBef>
              <a:buFont typeface="+mj-lt"/>
              <a:buAutoNum type="arabicPeriod"/>
            </a:pPr>
            <a:r>
              <a:rPr lang="en-US" sz="2400" dirty="0"/>
              <a:t>IAM Use</a:t>
            </a:r>
          </a:p>
          <a:p>
            <a:pPr marL="1141412" lvl="2" indent="-457200">
              <a:spcBef>
                <a:spcPts val="1200"/>
              </a:spcBef>
              <a:buFont typeface="+mj-lt"/>
              <a:buAutoNum type="arabicPeriod"/>
            </a:pPr>
            <a:r>
              <a:rPr lang="en-US" sz="2400" dirty="0"/>
              <a:t>Multi-Factor Authentication (MFA) on Root Account</a:t>
            </a:r>
          </a:p>
          <a:p>
            <a:pPr marL="1141412" lvl="2" indent="-457200">
              <a:spcBef>
                <a:spcPts val="1200"/>
              </a:spcBef>
              <a:buFont typeface="+mj-lt"/>
              <a:buAutoNum type="arabicPeriod"/>
            </a:pPr>
            <a:r>
              <a:rPr lang="en-US" sz="2400" dirty="0"/>
              <a:t>Elastic Block Store </a:t>
            </a:r>
            <a:r>
              <a:rPr lang="en-US" sz="2400"/>
              <a:t>(EBS) </a:t>
            </a:r>
            <a:r>
              <a:rPr lang="en-US" sz="2400" dirty="0"/>
              <a:t>Public Snapshots</a:t>
            </a:r>
          </a:p>
          <a:p>
            <a:pPr marL="1141412" lvl="2" indent="-457200">
              <a:spcBef>
                <a:spcPts val="1200"/>
              </a:spcBef>
              <a:buFont typeface="+mj-lt"/>
              <a:buAutoNum type="arabicPeriod"/>
            </a:pPr>
            <a:r>
              <a:rPr lang="en-US" sz="2400" dirty="0"/>
              <a:t>Relational Database Service (RDS) Public Snapshots</a:t>
            </a:r>
          </a:p>
        </p:txBody>
      </p:sp>
    </p:spTree>
    <p:custDataLst>
      <p:tags r:id="rId1"/>
    </p:custDataLst>
    <p:extLst>
      <p:ext uri="{BB962C8B-B14F-4D97-AF65-F5344CB8AC3E}">
        <p14:creationId xmlns:p14="http://schemas.microsoft.com/office/powerpoint/2010/main" val="108475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Overview</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914613"/>
            <a:ext cx="10588137"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dirty="0"/>
              <a:t>Review and understand the key security concepts related to the Shared Responsibility Model and IAM:</a:t>
            </a:r>
          </a:p>
          <a:p>
            <a:pPr marL="682625" lvl="1" indent="-463550" defTabSz="342900">
              <a:lnSpc>
                <a:spcPct val="150000"/>
              </a:lnSpc>
              <a:spcBef>
                <a:spcPts val="0"/>
              </a:spcBef>
              <a:spcAft>
                <a:spcPts val="600"/>
              </a:spcAft>
              <a:buClr>
                <a:schemeClr val="accent1"/>
              </a:buClr>
              <a:tabLst>
                <a:tab pos="8461375" algn="r"/>
              </a:tabLst>
            </a:pPr>
            <a:r>
              <a:rPr lang="en-US" sz="2200" dirty="0"/>
              <a:t>Describe the AWS Shared Responsibility Model.</a:t>
            </a:r>
          </a:p>
          <a:p>
            <a:pPr marL="682625" lvl="1" indent="-463550" defTabSz="342900">
              <a:lnSpc>
                <a:spcPct val="150000"/>
              </a:lnSpc>
              <a:spcBef>
                <a:spcPts val="0"/>
              </a:spcBef>
              <a:spcAft>
                <a:spcPts val="600"/>
              </a:spcAft>
              <a:buClr>
                <a:schemeClr val="accent1"/>
              </a:buClr>
              <a:tabLst>
                <a:tab pos="8461375" algn="r"/>
              </a:tabLst>
            </a:pPr>
            <a:r>
              <a:rPr lang="en-US" sz="2200" dirty="0"/>
              <a:t>Examine IAM users, groups and roles.</a:t>
            </a:r>
          </a:p>
          <a:p>
            <a:pPr marL="682625" lvl="1" indent="-463550" defTabSz="342900">
              <a:lnSpc>
                <a:spcPct val="150000"/>
              </a:lnSpc>
              <a:spcBef>
                <a:spcPts val="0"/>
              </a:spcBef>
              <a:spcAft>
                <a:spcPts val="600"/>
              </a:spcAft>
              <a:buClr>
                <a:schemeClr val="accent1"/>
              </a:buClr>
              <a:tabLst>
                <a:tab pos="8461375" algn="r"/>
              </a:tabLst>
            </a:pPr>
            <a:r>
              <a:rPr lang="en-US" sz="2200" dirty="0"/>
              <a:t>Describe different types of security credentials.</a:t>
            </a:r>
          </a:p>
          <a:p>
            <a:pPr marL="682625" lvl="1" indent="-463550" defTabSz="342900">
              <a:lnSpc>
                <a:spcPct val="150000"/>
              </a:lnSpc>
              <a:spcBef>
                <a:spcPts val="0"/>
              </a:spcBef>
              <a:spcAft>
                <a:spcPts val="600"/>
              </a:spcAft>
              <a:buClr>
                <a:schemeClr val="accent1"/>
              </a:buClr>
              <a:tabLst>
                <a:tab pos="8461375" algn="r"/>
              </a:tabLst>
            </a:pPr>
            <a:r>
              <a:rPr lang="en-US" sz="2200" dirty="0"/>
              <a:t>Review the AWS Trusted Advisor checks.</a:t>
            </a:r>
          </a:p>
          <a:p>
            <a:pPr marL="682625" lvl="1" indent="-463550" defTabSz="342900">
              <a:lnSpc>
                <a:spcPct val="150000"/>
              </a:lnSpc>
              <a:spcBef>
                <a:spcPts val="0"/>
              </a:spcBef>
              <a:spcAft>
                <a:spcPts val="600"/>
              </a:spcAft>
              <a:buClr>
                <a:schemeClr val="accent1"/>
              </a:buClr>
              <a:tabLst>
                <a:tab pos="8461375" algn="r"/>
              </a:tabLst>
            </a:pPr>
            <a:r>
              <a:rPr lang="en-US" sz="2200" dirty="0"/>
              <a:t>Discuss security compliance.</a:t>
            </a:r>
          </a:p>
          <a:p>
            <a:pPr marL="682625" lvl="1" indent="-463550" defTabSz="342900">
              <a:lnSpc>
                <a:spcPct val="150000"/>
              </a:lnSpc>
              <a:spcBef>
                <a:spcPts val="0"/>
              </a:spcBef>
              <a:spcAft>
                <a:spcPts val="600"/>
              </a:spcAft>
              <a:buClr>
                <a:schemeClr val="accent1"/>
              </a:buClr>
              <a:tabLst>
                <a:tab pos="8461375" algn="r"/>
              </a:tabLst>
            </a:pPr>
            <a:r>
              <a:rPr lang="en-US" sz="2200" dirty="0"/>
              <a:t>Understand best practices on Day 1 with a new AWS account.</a:t>
            </a:r>
          </a:p>
        </p:txBody>
      </p:sp>
    </p:spTree>
    <p:extLst>
      <p:ext uri="{BB962C8B-B14F-4D97-AF65-F5344CB8AC3E}">
        <p14:creationId xmlns:p14="http://schemas.microsoft.com/office/powerpoint/2010/main" val="166466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Trusted Advisor Features and Functionalities</a:t>
            </a:r>
          </a:p>
        </p:txBody>
      </p:sp>
      <p:sp>
        <p:nvSpPr>
          <p:cNvPr id="3" name="Content Placeholder 2"/>
          <p:cNvSpPr>
            <a:spLocks noGrp="1"/>
          </p:cNvSpPr>
          <p:nvPr>
            <p:ph idx="1"/>
          </p:nvPr>
        </p:nvSpPr>
        <p:spPr>
          <a:xfrm>
            <a:off x="238538" y="1440305"/>
            <a:ext cx="11089861" cy="4913308"/>
          </a:xfrm>
        </p:spPr>
        <p:txBody>
          <a:bodyPr/>
          <a:lstStyle/>
          <a:p>
            <a:pPr marL="0" indent="0">
              <a:buNone/>
            </a:pPr>
            <a:r>
              <a:rPr lang="en-US" sz="2667" dirty="0"/>
              <a:t>AWS Trusted Advisor provides a suite of features for you to customize recommendations and to proactively monitor your AWS resources.</a:t>
            </a:r>
          </a:p>
          <a:p>
            <a:endParaRPr lang="en-US" dirty="0"/>
          </a:p>
        </p:txBody>
      </p:sp>
      <p:pic>
        <p:nvPicPr>
          <p:cNvPr id="2058" name="Picture 10" descr="201446_thumb_TA_Graphics_Notif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33"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201439_thumb_TA_Graphics_I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255"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2" name="Picture 14" descr="201443_thumb_TA_Graphics_AP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076" y="2986871"/>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4" name="Picture 16" descr="201442_thumb_TA_Graphics_ActionLi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52"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201437_thumb_TA_Graphics_RecentChan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337"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201438_thumb_TA_Graphics_ExcludeInclu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9623"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70" name="Picture 22" descr="201440_thumb_TA_Graphics_Refres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4909" y="4901496"/>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3359" y="2535465"/>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20" name="TextBox 19"/>
          <p:cNvSpPr txBox="1"/>
          <p:nvPr/>
        </p:nvSpPr>
        <p:spPr>
          <a:xfrm>
            <a:off x="3883181" y="2535465"/>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Access Management</a:t>
            </a:r>
          </a:p>
        </p:txBody>
      </p:sp>
      <p:sp>
        <p:nvSpPr>
          <p:cNvPr id="21" name="TextBox 20"/>
          <p:cNvSpPr txBox="1"/>
          <p:nvPr/>
        </p:nvSpPr>
        <p:spPr>
          <a:xfrm>
            <a:off x="7638855" y="2535465"/>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AWS Support API</a:t>
            </a:r>
          </a:p>
        </p:txBody>
      </p:sp>
      <p:sp>
        <p:nvSpPr>
          <p:cNvPr id="22" name="TextBox 21"/>
          <p:cNvSpPr txBox="1"/>
          <p:nvPr/>
        </p:nvSpPr>
        <p:spPr>
          <a:xfrm>
            <a:off x="-66259" y="4450091"/>
            <a:ext cx="3821384"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Action Links</a:t>
            </a:r>
            <a:endParaRPr lang="en-US" sz="2133" b="1" baseline="30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2658263" y="4450091"/>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Recent Changes</a:t>
            </a:r>
          </a:p>
        </p:txBody>
      </p:sp>
      <p:sp>
        <p:nvSpPr>
          <p:cNvPr id="24" name="TextBox 23"/>
          <p:cNvSpPr txBox="1"/>
          <p:nvPr/>
        </p:nvSpPr>
        <p:spPr>
          <a:xfrm>
            <a:off x="5633549" y="4450091"/>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Exclude Items</a:t>
            </a:r>
          </a:p>
        </p:txBody>
      </p:sp>
      <p:sp>
        <p:nvSpPr>
          <p:cNvPr id="25" name="TextBox 24"/>
          <p:cNvSpPr txBox="1"/>
          <p:nvPr/>
        </p:nvSpPr>
        <p:spPr>
          <a:xfrm>
            <a:off x="8608835" y="4450091"/>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5-Min Refresh</a:t>
            </a:r>
          </a:p>
        </p:txBody>
      </p:sp>
    </p:spTree>
    <p:custDataLst>
      <p:tags r:id="rId1"/>
    </p:custDataLst>
    <p:extLst>
      <p:ext uri="{BB962C8B-B14F-4D97-AF65-F5344CB8AC3E}">
        <p14:creationId xmlns:p14="http://schemas.microsoft.com/office/powerpoint/2010/main" val="242058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12728"/>
            <a:ext cx="11115261" cy="779463"/>
          </a:xfrm>
        </p:spPr>
        <p:txBody>
          <a:bodyPr>
            <a:noAutofit/>
          </a:bodyPr>
          <a:lstStyle/>
          <a:p>
            <a:r>
              <a:rPr lang="en-US" sz="3800" dirty="0"/>
              <a:t>Hungama Uses AWS Trusted Advisor to           </a:t>
            </a:r>
            <a:r>
              <a:rPr lang="en-US" sz="3800" b="1" dirty="0">
                <a:latin typeface="Amazon Ember" panose="020B0603020204020204" pitchFamily="34" charset="0"/>
                <a:ea typeface="Amazon Ember" panose="020B0603020204020204" pitchFamily="34" charset="0"/>
                <a:cs typeface="Amazon Ember" panose="020B0603020204020204" pitchFamily="34" charset="0"/>
              </a:rPr>
              <a:t>Optimize Usage </a:t>
            </a:r>
            <a:r>
              <a:rPr lang="en-US" sz="3800" dirty="0"/>
              <a:t>and </a:t>
            </a:r>
            <a:r>
              <a:rPr lang="en-US" sz="3800" b="1" dirty="0">
                <a:latin typeface="Amazon Ember" panose="020B0603020204020204" pitchFamily="34" charset="0"/>
                <a:ea typeface="Amazon Ember" panose="020B0603020204020204" pitchFamily="34" charset="0"/>
                <a:cs typeface="Amazon Ember" panose="020B0603020204020204" pitchFamily="34" charset="0"/>
              </a:rPr>
              <a:t>Cut Costs</a:t>
            </a:r>
          </a:p>
        </p:txBody>
      </p:sp>
      <p:sp>
        <p:nvSpPr>
          <p:cNvPr id="8" name="Rectangle 7"/>
          <p:cNvSpPr/>
          <p:nvPr/>
        </p:nvSpPr>
        <p:spPr>
          <a:xfrm>
            <a:off x="410281" y="5675786"/>
            <a:ext cx="3872379"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Hungama is a leading aggregator, developer, publisher and distributor of Bollywood and South-Asian entertainment content.</a:t>
            </a:r>
          </a:p>
        </p:txBody>
      </p:sp>
      <p:sp>
        <p:nvSpPr>
          <p:cNvPr id="10" name="TextBox 9"/>
          <p:cNvSpPr txBox="1"/>
          <p:nvPr/>
        </p:nvSpPr>
        <p:spPr>
          <a:xfrm>
            <a:off x="607638" y="1799064"/>
            <a:ext cx="3654985" cy="2652649"/>
          </a:xfrm>
          <a:prstGeom prst="rect">
            <a:avLst/>
          </a:prstGeom>
          <a:noFill/>
        </p:spPr>
        <p:txBody>
          <a:bodyPr wrap="square" rtlCol="0">
            <a:spAutoFit/>
          </a:bodyPr>
          <a:lstStyle/>
          <a:p>
            <a:pPr algn="ctr">
              <a:lnSpc>
                <a:spcPct val="130000"/>
              </a:lnSpc>
            </a:pPr>
            <a:r>
              <a:rPr lang="en-US" sz="2133" i="1" dirty="0">
                <a:latin typeface="Amazon Ember Light" panose="020B0403020204020204" pitchFamily="34" charset="0"/>
                <a:ea typeface="Amazon Ember Light" panose="020B0403020204020204" pitchFamily="34" charset="0"/>
                <a:cs typeface="Amazon Ember Light" panose="020B0403020204020204" pitchFamily="34" charset="0"/>
              </a:rPr>
              <a:t>Using AWS Trusted Advisor helped us save 33% on our monthly bill, and we'll continue to use it to optimize our infrastructure and costs on AWS.</a:t>
            </a:r>
            <a:endParaRPr lang="en-US" sz="2133" i="1"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88240" y="1645252"/>
            <a:ext cx="389378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1115794" y="4349431"/>
            <a:ext cx="2638671"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Amit Vora</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 Hungama Digital Media</a:t>
            </a:r>
          </a:p>
        </p:txBody>
      </p:sp>
      <p:grpSp>
        <p:nvGrpSpPr>
          <p:cNvPr id="17" name="Group 16"/>
          <p:cNvGrpSpPr/>
          <p:nvPr/>
        </p:nvGrpSpPr>
        <p:grpSpPr>
          <a:xfrm>
            <a:off x="3893713" y="5214429"/>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322536" y="1452480"/>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6" name="Content Placeholder 2"/>
          <p:cNvSpPr txBox="1">
            <a:spLocks/>
          </p:cNvSpPr>
          <p:nvPr/>
        </p:nvSpPr>
        <p:spPr>
          <a:xfrm>
            <a:off x="4680498" y="1528479"/>
            <a:ext cx="7330687" cy="37430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Hungama has used AWS for server and storage management since 2008.</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They deliver content to consumers in 47 countries across mobile, Internet, and Internet Protocol Television (IPTV) services.</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The company uses Amazon S3 to host more than 60 TB of content and Amazon EC2 and Amazon RDS for server and storage management.</a:t>
            </a:r>
          </a:p>
          <a:p>
            <a:pPr marL="457200" lvl="1"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As the company grew rapidly, more departments used AWS for development, causing an increase in monthly costs.</a:t>
            </a:r>
          </a:p>
        </p:txBody>
      </p:sp>
      <p:pic>
        <p:nvPicPr>
          <p:cNvPr id="15" name="Picture Placeholder 5"/>
          <p:cNvPicPr>
            <a:picLocks noChangeAspect="1"/>
          </p:cNvPicPr>
          <p:nvPr/>
        </p:nvPicPr>
        <p:blipFill rotWithShape="1">
          <a:blip r:embed="rId6">
            <a:extLst>
              <a:ext uri="{28A0092B-C50C-407E-A947-70E740481C1C}">
                <a14:useLocalDpi xmlns:a14="http://schemas.microsoft.com/office/drawing/2010/main" val="0"/>
              </a:ext>
            </a:extLst>
          </a:blip>
          <a:srcRect t="-77220" b="-77220"/>
          <a:stretch/>
        </p:blipFill>
        <p:spPr>
          <a:xfrm>
            <a:off x="1510540" y="4623616"/>
            <a:ext cx="1671865" cy="1181627"/>
          </a:xfrm>
          <a:prstGeom prst="rect">
            <a:avLst/>
          </a:prstGeom>
        </p:spPr>
      </p:pic>
    </p:spTree>
    <p:custDataLst>
      <p:tags r:id="rId1"/>
    </p:custDataLst>
    <p:extLst>
      <p:ext uri="{BB962C8B-B14F-4D97-AF65-F5344CB8AC3E}">
        <p14:creationId xmlns:p14="http://schemas.microsoft.com/office/powerpoint/2010/main" val="183127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12728"/>
            <a:ext cx="11115261" cy="779463"/>
          </a:xfrm>
        </p:spPr>
        <p:txBody>
          <a:bodyPr>
            <a:noAutofit/>
          </a:bodyPr>
          <a:lstStyle/>
          <a:p>
            <a:r>
              <a:rPr lang="en-US" sz="3800" dirty="0"/>
              <a:t>Hungama Uses AWS Trusted Advisor to           </a:t>
            </a:r>
            <a:r>
              <a:rPr lang="en-US" sz="3800" b="1" dirty="0">
                <a:latin typeface="Amazon Ember" panose="020B0603020204020204" pitchFamily="34" charset="0"/>
                <a:ea typeface="Amazon Ember" panose="020B0603020204020204" pitchFamily="34" charset="0"/>
                <a:cs typeface="Amazon Ember" panose="020B0603020204020204" pitchFamily="34" charset="0"/>
              </a:rPr>
              <a:t>Optimize Usage </a:t>
            </a:r>
            <a:r>
              <a:rPr lang="en-US" sz="3800" dirty="0"/>
              <a:t>and </a:t>
            </a:r>
            <a:r>
              <a:rPr lang="en-US" sz="3800" b="1" dirty="0">
                <a:latin typeface="Amazon Ember" panose="020B0603020204020204" pitchFamily="34" charset="0"/>
                <a:ea typeface="Amazon Ember" panose="020B0603020204020204" pitchFamily="34" charset="0"/>
                <a:cs typeface="Amazon Ember" panose="020B0603020204020204" pitchFamily="34" charset="0"/>
              </a:rPr>
              <a:t>Cut Costs</a:t>
            </a:r>
          </a:p>
        </p:txBody>
      </p:sp>
      <p:sp>
        <p:nvSpPr>
          <p:cNvPr id="8" name="Rectangle 7"/>
          <p:cNvSpPr/>
          <p:nvPr/>
        </p:nvSpPr>
        <p:spPr>
          <a:xfrm>
            <a:off x="410281" y="5675786"/>
            <a:ext cx="3872379"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Hungama is a leading aggregator, developer, publisher and distributor of Bollywood and South-Asian entertainment content.</a:t>
            </a:r>
          </a:p>
        </p:txBody>
      </p:sp>
      <p:sp>
        <p:nvSpPr>
          <p:cNvPr id="10" name="TextBox 9"/>
          <p:cNvSpPr txBox="1"/>
          <p:nvPr/>
        </p:nvSpPr>
        <p:spPr>
          <a:xfrm>
            <a:off x="607638" y="1799064"/>
            <a:ext cx="3654985" cy="2652649"/>
          </a:xfrm>
          <a:prstGeom prst="rect">
            <a:avLst/>
          </a:prstGeom>
          <a:noFill/>
        </p:spPr>
        <p:txBody>
          <a:bodyPr wrap="square" rtlCol="0">
            <a:spAutoFit/>
          </a:bodyPr>
          <a:lstStyle/>
          <a:p>
            <a:pPr algn="ctr">
              <a:lnSpc>
                <a:spcPct val="130000"/>
              </a:lnSpc>
            </a:pPr>
            <a:r>
              <a:rPr lang="en-US" sz="2133" i="1" dirty="0">
                <a:latin typeface="Amazon Ember Light" panose="020B0403020204020204" pitchFamily="34" charset="0"/>
                <a:ea typeface="Amazon Ember Light" panose="020B0403020204020204" pitchFamily="34" charset="0"/>
                <a:cs typeface="Amazon Ember Light" panose="020B0403020204020204" pitchFamily="34" charset="0"/>
              </a:rPr>
              <a:t>Using AWS Trusted Advisor helped us save 33% on our monthly bill, and we'll continue to use it to optimize our infrastructure and costs on AWS.</a:t>
            </a:r>
            <a:endParaRPr lang="en-US" sz="2133" i="1"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88240" y="1645252"/>
            <a:ext cx="389378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1115794" y="4349431"/>
            <a:ext cx="2638671"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Amit Vora</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 Hungama Digital Media</a:t>
            </a:r>
          </a:p>
        </p:txBody>
      </p:sp>
      <p:grpSp>
        <p:nvGrpSpPr>
          <p:cNvPr id="17" name="Group 16"/>
          <p:cNvGrpSpPr/>
          <p:nvPr/>
        </p:nvGrpSpPr>
        <p:grpSpPr>
          <a:xfrm>
            <a:off x="3893713" y="5214429"/>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322536" y="1452480"/>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6" name="Content Placeholder 2"/>
          <p:cNvSpPr txBox="1">
            <a:spLocks/>
          </p:cNvSpPr>
          <p:nvPr/>
        </p:nvSpPr>
        <p:spPr>
          <a:xfrm>
            <a:off x="4657368" y="1438150"/>
            <a:ext cx="7307323" cy="37430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800" dirty="0">
                <a:latin typeface="Amazon Ember Light" charset="0"/>
                <a:ea typeface="Amazon Ember Light" charset="0"/>
                <a:cs typeface="Amazon Ember Light" charset="0"/>
              </a:rPr>
              <a:t>Hungama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reduced monthly costs by 33%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by using Trusted Advisor's Cost Optimizing checks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Revealed over-provisioned instance sizes, and instances spun up for special projects not terminated after completion.</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Identified additional opportunities for optimization of the Reserved Instances (RIs) they had purchased.</a:t>
            </a:r>
          </a:p>
          <a:p>
            <a:pPr marL="738187" lvl="2" indent="-457200" defTabSz="914400">
              <a:lnSpc>
                <a:spcPct val="90000"/>
              </a:lnSpc>
              <a:spcBef>
                <a:spcPts val="2400"/>
              </a:spcBef>
              <a:buClr>
                <a:schemeClr val="bg2">
                  <a:lumMod val="10000"/>
                </a:schemeClr>
              </a:buClr>
              <a:buBlip>
                <a:blip r:embed="rId5"/>
              </a:buBlip>
            </a:pPr>
            <a:r>
              <a:rPr lang="en-US" sz="2400" dirty="0">
                <a:latin typeface="Amazon Ember Light" charset="0"/>
                <a:ea typeface="Amazon Ember Light" charset="0"/>
                <a:cs typeface="Amazon Ember Light" charset="0"/>
              </a:rPr>
              <a:t>Identified a number of unused or underutilized EBS volume that were leftover from previous test projects.</a:t>
            </a:r>
          </a:p>
        </p:txBody>
      </p:sp>
      <p:pic>
        <p:nvPicPr>
          <p:cNvPr id="15" name="Picture Placeholder 5"/>
          <p:cNvPicPr>
            <a:picLocks noChangeAspect="1"/>
          </p:cNvPicPr>
          <p:nvPr/>
        </p:nvPicPr>
        <p:blipFill rotWithShape="1">
          <a:blip r:embed="rId6">
            <a:extLst>
              <a:ext uri="{28A0092B-C50C-407E-A947-70E740481C1C}">
                <a14:useLocalDpi xmlns:a14="http://schemas.microsoft.com/office/drawing/2010/main" val="0"/>
              </a:ext>
            </a:extLst>
          </a:blip>
          <a:srcRect t="-77220" b="-77220"/>
          <a:stretch/>
        </p:blipFill>
        <p:spPr>
          <a:xfrm>
            <a:off x="1510540" y="4623616"/>
            <a:ext cx="1671865" cy="1181627"/>
          </a:xfrm>
          <a:prstGeom prst="rect">
            <a:avLst/>
          </a:prstGeom>
        </p:spPr>
      </p:pic>
    </p:spTree>
    <p:custDataLst>
      <p:tags r:id="rId1"/>
    </p:custDataLst>
    <p:extLst>
      <p:ext uri="{BB962C8B-B14F-4D97-AF65-F5344CB8AC3E}">
        <p14:creationId xmlns:p14="http://schemas.microsoft.com/office/powerpoint/2010/main" val="290010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 Review</a:t>
            </a:r>
          </a:p>
        </p:txBody>
      </p:sp>
      <p:sp>
        <p:nvSpPr>
          <p:cNvPr id="5" name="Content Placeholder 2"/>
          <p:cNvSpPr>
            <a:spLocks noGrp="1"/>
          </p:cNvSpPr>
          <p:nvPr>
            <p:ph idx="1"/>
          </p:nvPr>
        </p:nvSpPr>
        <p:spPr/>
        <p:txBody>
          <a:bodyPr>
            <a:normAutofit/>
          </a:bodyPr>
          <a:lstStyle/>
          <a:p>
            <a:pPr marL="463550" indent="-463550"/>
            <a:r>
              <a:rPr lang="en-US" dirty="0"/>
              <a:t>Trusted advisor is a customized cloud expert:</a:t>
            </a:r>
          </a:p>
          <a:p>
            <a:pPr marL="920750" lvl="1" indent="-463550"/>
            <a:r>
              <a:rPr lang="en-US" dirty="0"/>
              <a:t>Helps you follow best practices</a:t>
            </a:r>
          </a:p>
          <a:p>
            <a:pPr marL="920750" lvl="1" indent="-463550"/>
            <a:r>
              <a:rPr lang="en-US" dirty="0"/>
              <a:t>Inspects your AWS environment</a:t>
            </a:r>
          </a:p>
          <a:p>
            <a:pPr marL="920750" lvl="1" indent="-463550"/>
            <a:r>
              <a:rPr lang="en-US" dirty="0"/>
              <a:t>Helps close security gaps</a:t>
            </a:r>
          </a:p>
          <a:p>
            <a:pPr marL="463550" indent="-463550"/>
            <a:r>
              <a:rPr lang="en-US" dirty="0"/>
              <a:t>Finds opportunities and best practices in:</a:t>
            </a:r>
          </a:p>
          <a:p>
            <a:pPr marL="920750" lvl="2" indent="-463550"/>
            <a:r>
              <a:rPr lang="en-US" sz="2400" dirty="0"/>
              <a:t>Cost optimization</a:t>
            </a:r>
          </a:p>
          <a:p>
            <a:pPr marL="920750" lvl="2" indent="-463550"/>
            <a:r>
              <a:rPr lang="en-US" sz="2400" dirty="0"/>
              <a:t>Performance</a:t>
            </a:r>
          </a:p>
          <a:p>
            <a:pPr marL="463550" lvl="1" indent="-463550"/>
            <a:r>
              <a:rPr lang="en-US" sz="2800" dirty="0"/>
              <a:t>Security:</a:t>
            </a:r>
          </a:p>
          <a:p>
            <a:pPr marL="928688" lvl="1" indent="-471488"/>
            <a:r>
              <a:rPr lang="en-US" dirty="0"/>
              <a:t>Fault tolerance</a:t>
            </a:r>
          </a:p>
          <a:p>
            <a:pPr marL="928688" lvl="1" indent="-471488"/>
            <a:r>
              <a:rPr lang="en-US" dirty="0"/>
              <a:t>Service limits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752486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4: AWS CloudTrail</a:t>
            </a:r>
          </a:p>
        </p:txBody>
      </p:sp>
    </p:spTree>
    <p:custDataLst>
      <p:tags r:id="rId1"/>
    </p:custDataLst>
    <p:extLst>
      <p:ext uri="{BB962C8B-B14F-4D97-AF65-F5344CB8AC3E}">
        <p14:creationId xmlns:p14="http://schemas.microsoft.com/office/powerpoint/2010/main" val="1974543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346176"/>
            <a:ext cx="9274629" cy="4913308"/>
          </a:xfrm>
        </p:spPr>
        <p:txBody>
          <a:bodyPr/>
          <a:lstStyle/>
          <a:p>
            <a:pPr marL="0" indent="0" algn="ctr">
              <a:buNone/>
            </a:pPr>
            <a:r>
              <a:rPr lang="en-US" sz="2667" dirty="0"/>
              <a:t>CloudTrail is a web service that records API calls for your account and delivers log files to you.</a:t>
            </a:r>
          </a:p>
          <a:p>
            <a:pPr algn="ctr"/>
            <a:endParaRPr lang="en-US" dirty="0"/>
          </a:p>
        </p:txBody>
      </p:sp>
      <p:sp>
        <p:nvSpPr>
          <p:cNvPr id="2" name="Title 1"/>
          <p:cNvSpPr>
            <a:spLocks noGrp="1"/>
          </p:cNvSpPr>
          <p:nvPr>
            <p:ph type="title"/>
          </p:nvPr>
        </p:nvSpPr>
        <p:spPr/>
        <p:txBody>
          <a:bodyPr>
            <a:normAutofit/>
          </a:bodyPr>
          <a:lstStyle/>
          <a:p>
            <a:r>
              <a:rPr lang="en-US" dirty="0"/>
              <a:t>Introduction to CloudTrail</a:t>
            </a:r>
          </a:p>
        </p:txBody>
      </p:sp>
      <p:pic>
        <p:nvPicPr>
          <p:cNvPr id="5" name="Picture 4">
            <a:extLst>
              <a:ext uri="{FF2B5EF4-FFF2-40B4-BE49-F238E27FC236}">
                <a16:creationId xmlns:a16="http://schemas.microsoft.com/office/drawing/2014/main" id="{68301B9D-77E3-B447-9459-A68603ABC4AF}"/>
              </a:ext>
            </a:extLst>
          </p:cNvPr>
          <p:cNvPicPr>
            <a:picLocks noChangeAspect="1"/>
          </p:cNvPicPr>
          <p:nvPr/>
        </p:nvPicPr>
        <p:blipFill>
          <a:blip r:embed="rId4"/>
          <a:stretch>
            <a:fillRect/>
          </a:stretch>
        </p:blipFill>
        <p:spPr>
          <a:xfrm>
            <a:off x="2691492" y="2321010"/>
            <a:ext cx="6809016" cy="4057428"/>
          </a:xfrm>
          <a:prstGeom prst="rect">
            <a:avLst/>
          </a:prstGeom>
        </p:spPr>
      </p:pic>
    </p:spTree>
    <p:custDataLst>
      <p:tags r:id="rId1"/>
    </p:custDataLst>
    <p:extLst>
      <p:ext uri="{BB962C8B-B14F-4D97-AF65-F5344CB8AC3E}">
        <p14:creationId xmlns:p14="http://schemas.microsoft.com/office/powerpoint/2010/main" val="311030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CloudTrail Benefits</a:t>
            </a:r>
          </a:p>
        </p:txBody>
      </p:sp>
      <p:pic>
        <p:nvPicPr>
          <p:cNvPr id="6" name="Picture 5">
            <a:extLst>
              <a:ext uri="{FF2B5EF4-FFF2-40B4-BE49-F238E27FC236}">
                <a16:creationId xmlns:a16="http://schemas.microsoft.com/office/drawing/2014/main" id="{30B296E7-90DE-054B-ACE2-03D09B0D8E94}"/>
              </a:ext>
            </a:extLst>
          </p:cNvPr>
          <p:cNvPicPr>
            <a:picLocks noChangeAspect="1"/>
          </p:cNvPicPr>
          <p:nvPr/>
        </p:nvPicPr>
        <p:blipFill>
          <a:blip r:embed="rId4"/>
          <a:stretch>
            <a:fillRect/>
          </a:stretch>
        </p:blipFill>
        <p:spPr>
          <a:xfrm>
            <a:off x="184203" y="1905996"/>
            <a:ext cx="11909826" cy="3123206"/>
          </a:xfrm>
          <a:prstGeom prst="rect">
            <a:avLst/>
          </a:prstGeom>
        </p:spPr>
      </p:pic>
    </p:spTree>
    <p:custDataLst>
      <p:tags r:id="rId1"/>
    </p:custDataLst>
    <p:extLst>
      <p:ext uri="{BB962C8B-B14F-4D97-AF65-F5344CB8AC3E}">
        <p14:creationId xmlns:p14="http://schemas.microsoft.com/office/powerpoint/2010/main" val="1672926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CloudTrail Overview</a:t>
            </a:r>
          </a:p>
        </p:txBody>
      </p:sp>
      <p:pic>
        <p:nvPicPr>
          <p:cNvPr id="7" name="Picture 6">
            <a:extLst>
              <a:ext uri="{FF2B5EF4-FFF2-40B4-BE49-F238E27FC236}">
                <a16:creationId xmlns:a16="http://schemas.microsoft.com/office/drawing/2014/main" id="{BB07A4F4-6AE5-2D4C-81B0-0E34EC4640BE}"/>
              </a:ext>
            </a:extLst>
          </p:cNvPr>
          <p:cNvPicPr>
            <a:picLocks noChangeAspect="1"/>
          </p:cNvPicPr>
          <p:nvPr/>
        </p:nvPicPr>
        <p:blipFill>
          <a:blip r:embed="rId4"/>
          <a:stretch>
            <a:fillRect/>
          </a:stretch>
        </p:blipFill>
        <p:spPr>
          <a:xfrm>
            <a:off x="2314394" y="1471608"/>
            <a:ext cx="7101865" cy="5027163"/>
          </a:xfrm>
          <a:prstGeom prst="rect">
            <a:avLst/>
          </a:prstGeom>
        </p:spPr>
      </p:pic>
      <p:sp>
        <p:nvSpPr>
          <p:cNvPr id="8" name="TextBox 7">
            <a:extLst>
              <a:ext uri="{FF2B5EF4-FFF2-40B4-BE49-F238E27FC236}">
                <a16:creationId xmlns:a16="http://schemas.microsoft.com/office/drawing/2014/main" id="{48BBFF3E-55E0-2A41-9DFC-21E245B79AB9}"/>
              </a:ext>
            </a:extLst>
          </p:cNvPr>
          <p:cNvSpPr txBox="1"/>
          <p:nvPr/>
        </p:nvSpPr>
        <p:spPr>
          <a:xfrm>
            <a:off x="5545191" y="6267938"/>
            <a:ext cx="441146" cy="461665"/>
          </a:xfrm>
          <a:prstGeom prst="rect">
            <a:avLst/>
          </a:prstGeom>
          <a:noFill/>
        </p:spPr>
        <p:txBody>
          <a:bodyPr wrap="none" rtlCol="0">
            <a:spAutoFit/>
          </a:bodyPr>
          <a:lstStyle/>
          <a:p>
            <a:r>
              <a:rPr lang="en-US" sz="2400" b="1" dirty="0">
                <a:solidFill>
                  <a:schemeClr val="tx2"/>
                </a:solidFill>
              </a:rPr>
              <a:t>3.</a:t>
            </a:r>
          </a:p>
        </p:txBody>
      </p:sp>
      <p:sp>
        <p:nvSpPr>
          <p:cNvPr id="10" name="TextBox 9">
            <a:extLst>
              <a:ext uri="{FF2B5EF4-FFF2-40B4-BE49-F238E27FC236}">
                <a16:creationId xmlns:a16="http://schemas.microsoft.com/office/drawing/2014/main" id="{E4FC2E1A-9521-B348-AA5A-B920DB48940E}"/>
              </a:ext>
            </a:extLst>
          </p:cNvPr>
          <p:cNvSpPr txBox="1"/>
          <p:nvPr/>
        </p:nvSpPr>
        <p:spPr>
          <a:xfrm>
            <a:off x="5545191" y="1134153"/>
            <a:ext cx="441146" cy="461665"/>
          </a:xfrm>
          <a:prstGeom prst="rect">
            <a:avLst/>
          </a:prstGeom>
          <a:noFill/>
        </p:spPr>
        <p:txBody>
          <a:bodyPr wrap="none" rtlCol="0">
            <a:spAutoFit/>
          </a:bodyPr>
          <a:lstStyle/>
          <a:p>
            <a:r>
              <a:rPr lang="en-US" sz="2400" b="1" dirty="0">
                <a:solidFill>
                  <a:schemeClr val="tx2"/>
                </a:solidFill>
              </a:rPr>
              <a:t>1.</a:t>
            </a:r>
          </a:p>
        </p:txBody>
      </p:sp>
      <p:sp>
        <p:nvSpPr>
          <p:cNvPr id="12" name="TextBox 11">
            <a:extLst>
              <a:ext uri="{FF2B5EF4-FFF2-40B4-BE49-F238E27FC236}">
                <a16:creationId xmlns:a16="http://schemas.microsoft.com/office/drawing/2014/main" id="{422E08A9-CF24-A445-969E-19E70888B57F}"/>
              </a:ext>
            </a:extLst>
          </p:cNvPr>
          <p:cNvSpPr txBox="1"/>
          <p:nvPr/>
        </p:nvSpPr>
        <p:spPr>
          <a:xfrm>
            <a:off x="7559046" y="2788781"/>
            <a:ext cx="441146" cy="461665"/>
          </a:xfrm>
          <a:prstGeom prst="rect">
            <a:avLst/>
          </a:prstGeom>
          <a:noFill/>
        </p:spPr>
        <p:txBody>
          <a:bodyPr wrap="none" rtlCol="0">
            <a:spAutoFit/>
          </a:bodyPr>
          <a:lstStyle/>
          <a:p>
            <a:r>
              <a:rPr lang="en-US" sz="2400" b="1" dirty="0">
                <a:solidFill>
                  <a:schemeClr val="tx2"/>
                </a:solidFill>
              </a:rPr>
              <a:t>2.</a:t>
            </a:r>
          </a:p>
        </p:txBody>
      </p:sp>
      <p:sp>
        <p:nvSpPr>
          <p:cNvPr id="14" name="TextBox 13">
            <a:extLst>
              <a:ext uri="{FF2B5EF4-FFF2-40B4-BE49-F238E27FC236}">
                <a16:creationId xmlns:a16="http://schemas.microsoft.com/office/drawing/2014/main" id="{911BD85F-2D9D-2943-8E91-3D40B942CC24}"/>
              </a:ext>
            </a:extLst>
          </p:cNvPr>
          <p:cNvSpPr txBox="1"/>
          <p:nvPr/>
        </p:nvSpPr>
        <p:spPr>
          <a:xfrm>
            <a:off x="2383972" y="3754356"/>
            <a:ext cx="457200" cy="461665"/>
          </a:xfrm>
          <a:prstGeom prst="rect">
            <a:avLst/>
          </a:prstGeom>
          <a:noFill/>
        </p:spPr>
        <p:txBody>
          <a:bodyPr wrap="square" rtlCol="0">
            <a:spAutoFit/>
          </a:bodyPr>
          <a:lstStyle/>
          <a:p>
            <a:r>
              <a:rPr lang="en-US" sz="2400" b="1" dirty="0">
                <a:solidFill>
                  <a:schemeClr val="tx2"/>
                </a:solidFill>
              </a:rPr>
              <a:t>4.</a:t>
            </a:r>
          </a:p>
        </p:txBody>
      </p:sp>
    </p:spTree>
    <p:custDataLst>
      <p:tags r:id="rId1"/>
    </p:custDataLst>
    <p:extLst>
      <p:ext uri="{BB962C8B-B14F-4D97-AF65-F5344CB8AC3E}">
        <p14:creationId xmlns:p14="http://schemas.microsoft.com/office/powerpoint/2010/main" val="2058664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CloudTrail Best Practices</a:t>
            </a:r>
          </a:p>
        </p:txBody>
      </p:sp>
      <p:sp>
        <p:nvSpPr>
          <p:cNvPr id="3" name="Content Placeholder 2"/>
          <p:cNvSpPr>
            <a:spLocks noGrp="1"/>
          </p:cNvSpPr>
          <p:nvPr>
            <p:ph idx="1"/>
          </p:nvPr>
        </p:nvSpPr>
        <p:spPr/>
        <p:txBody>
          <a:bodyPr>
            <a:normAutofit/>
          </a:bodyPr>
          <a:lstStyle/>
          <a:p>
            <a:pPr marL="581025" lvl="1" indent="-430213">
              <a:spcBef>
                <a:spcPts val="1200"/>
              </a:spcBef>
            </a:pPr>
            <a:r>
              <a:rPr lang="en-US" sz="2800" dirty="0"/>
              <a:t>Turn on CloudTrail log file validation.</a:t>
            </a:r>
          </a:p>
          <a:p>
            <a:pPr marL="581025" lvl="1" indent="-430213">
              <a:spcBef>
                <a:spcPts val="1200"/>
              </a:spcBef>
            </a:pPr>
            <a:r>
              <a:rPr lang="en-US" sz="2800" dirty="0"/>
              <a:t>Aggregate log files to a single Amazon S3 bucket.</a:t>
            </a:r>
          </a:p>
          <a:p>
            <a:pPr marL="581025" lvl="1" indent="-430213">
              <a:spcBef>
                <a:spcPts val="1200"/>
              </a:spcBef>
            </a:pPr>
            <a:r>
              <a:rPr lang="en-US" sz="2800" dirty="0"/>
              <a:t>Ensure that it is enabled across AWS globally.</a:t>
            </a:r>
          </a:p>
          <a:p>
            <a:pPr marL="581025" lvl="1" indent="-430213">
              <a:spcBef>
                <a:spcPts val="1200"/>
              </a:spcBef>
            </a:pPr>
            <a:r>
              <a:rPr lang="en-US" sz="2800" dirty="0"/>
              <a:t>Restrict access to CloudTrail Amazon S3 buckets.</a:t>
            </a:r>
          </a:p>
          <a:p>
            <a:pPr marL="581025" lvl="1" indent="-430213">
              <a:spcBef>
                <a:spcPts val="1200"/>
              </a:spcBef>
            </a:pPr>
            <a:r>
              <a:rPr lang="en-US" sz="2800" dirty="0"/>
              <a:t>Integrate with Amazon </a:t>
            </a:r>
            <a:r>
              <a:rPr lang="en-US" sz="2800" dirty="0" err="1"/>
              <a:t>CloudWatch</a:t>
            </a:r>
            <a:r>
              <a:rPr lang="en-US" sz="2800" dirty="0"/>
              <a:t>.</a:t>
            </a:r>
            <a:endParaRPr lang="en-US" sz="2200" dirty="0"/>
          </a:p>
        </p:txBody>
      </p:sp>
    </p:spTree>
    <p:custDataLst>
      <p:tags r:id="rId1"/>
    </p:custDataLst>
    <p:extLst>
      <p:ext uri="{BB962C8B-B14F-4D97-AF65-F5344CB8AC3E}">
        <p14:creationId xmlns:p14="http://schemas.microsoft.com/office/powerpoint/2010/main" val="113576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5: AWS Config</a:t>
            </a:r>
          </a:p>
        </p:txBody>
      </p:sp>
    </p:spTree>
    <p:custDataLst>
      <p:tags r:id="rId1"/>
    </p:custDataLst>
    <p:extLst>
      <p:ext uri="{BB962C8B-B14F-4D97-AF65-F5344CB8AC3E}">
        <p14:creationId xmlns:p14="http://schemas.microsoft.com/office/powerpoint/2010/main" val="2765805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1: AWS Shared Responsibility Model</a:t>
            </a:r>
          </a:p>
        </p:txBody>
      </p:sp>
    </p:spTree>
    <p:custDataLst>
      <p:tags r:id="rId1"/>
    </p:custDataLst>
    <p:extLst>
      <p:ext uri="{BB962C8B-B14F-4D97-AF65-F5344CB8AC3E}">
        <p14:creationId xmlns:p14="http://schemas.microsoft.com/office/powerpoint/2010/main" val="3850310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AWS Config</a:t>
            </a:r>
          </a:p>
        </p:txBody>
      </p:sp>
      <p:sp>
        <p:nvSpPr>
          <p:cNvPr id="3" name="Content Placeholder 2"/>
          <p:cNvSpPr>
            <a:spLocks noGrp="1"/>
          </p:cNvSpPr>
          <p:nvPr>
            <p:ph idx="1"/>
          </p:nvPr>
        </p:nvSpPr>
        <p:spPr>
          <a:xfrm>
            <a:off x="238540" y="1556566"/>
            <a:ext cx="11756237" cy="1066997"/>
          </a:xfrm>
        </p:spPr>
        <p:txBody>
          <a:bodyPr/>
          <a:lstStyle/>
          <a:p>
            <a:pPr marL="0" indent="0" algn="ctr">
              <a:buNone/>
            </a:pPr>
            <a:r>
              <a:rPr lang="en-US" dirty="0"/>
              <a:t>AWS Config is a fully managed service that enables you to assess, audit, and evaluate the configuration of your AWS resources.</a:t>
            </a:r>
          </a:p>
          <a:p>
            <a:pPr marL="0" indent="0" algn="ctr">
              <a:buNone/>
            </a:pPr>
            <a:endParaRPr lang="en-US" dirty="0"/>
          </a:p>
        </p:txBody>
      </p:sp>
      <p:pic>
        <p:nvPicPr>
          <p:cNvPr id="7" name="Picture 6">
            <a:extLst>
              <a:ext uri="{FF2B5EF4-FFF2-40B4-BE49-F238E27FC236}">
                <a16:creationId xmlns:a16="http://schemas.microsoft.com/office/drawing/2014/main" id="{72361144-45C8-6146-85E4-A5D8188B0FAB}"/>
              </a:ext>
            </a:extLst>
          </p:cNvPr>
          <p:cNvPicPr>
            <a:picLocks noChangeAspect="1"/>
          </p:cNvPicPr>
          <p:nvPr/>
        </p:nvPicPr>
        <p:blipFill>
          <a:blip r:embed="rId4"/>
          <a:stretch>
            <a:fillRect/>
          </a:stretch>
        </p:blipFill>
        <p:spPr>
          <a:xfrm>
            <a:off x="1267143" y="2886758"/>
            <a:ext cx="2342515" cy="2362200"/>
          </a:xfrm>
          <a:prstGeom prst="rect">
            <a:avLst/>
          </a:prstGeom>
        </p:spPr>
      </p:pic>
      <p:sp>
        <p:nvSpPr>
          <p:cNvPr id="10" name="Content Placeholder 2">
            <a:extLst>
              <a:ext uri="{FF2B5EF4-FFF2-40B4-BE49-F238E27FC236}">
                <a16:creationId xmlns:a16="http://schemas.microsoft.com/office/drawing/2014/main" id="{6A408158-F552-BC4C-B503-58DB2E44F686}"/>
              </a:ext>
            </a:extLst>
          </p:cNvPr>
          <p:cNvSpPr txBox="1">
            <a:spLocks/>
          </p:cNvSpPr>
          <p:nvPr/>
        </p:nvSpPr>
        <p:spPr>
          <a:xfrm>
            <a:off x="4539345" y="3048004"/>
            <a:ext cx="6433457" cy="2429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5"/>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81025" lvl="1" indent="-430213">
              <a:spcBef>
                <a:spcPts val="1200"/>
              </a:spcBef>
            </a:pPr>
            <a:r>
              <a:rPr lang="en-US" sz="2800" dirty="0"/>
              <a:t>Continuous monitoring</a:t>
            </a:r>
          </a:p>
          <a:p>
            <a:pPr marL="581025" lvl="1" indent="-430213">
              <a:spcBef>
                <a:spcPts val="1200"/>
              </a:spcBef>
            </a:pPr>
            <a:r>
              <a:rPr lang="en-US" sz="2800" dirty="0"/>
              <a:t>Continuous assessment</a:t>
            </a:r>
          </a:p>
          <a:p>
            <a:pPr marL="581025" lvl="1" indent="-430213">
              <a:spcBef>
                <a:spcPts val="1200"/>
              </a:spcBef>
            </a:pPr>
            <a:r>
              <a:rPr lang="en-US" sz="2800" dirty="0"/>
              <a:t>Change management</a:t>
            </a:r>
          </a:p>
          <a:p>
            <a:pPr marL="581025" lvl="1" indent="-430213">
              <a:spcBef>
                <a:spcPts val="1200"/>
              </a:spcBef>
            </a:pPr>
            <a:r>
              <a:rPr lang="en-US" sz="2800" dirty="0"/>
              <a:t>Operation troubleshooting</a:t>
            </a:r>
          </a:p>
        </p:txBody>
      </p:sp>
    </p:spTree>
    <p:custDataLst>
      <p:tags r:id="rId1"/>
    </p:custDataLst>
    <p:extLst>
      <p:ext uri="{BB962C8B-B14F-4D97-AF65-F5344CB8AC3E}">
        <p14:creationId xmlns:p14="http://schemas.microsoft.com/office/powerpoint/2010/main" val="1157667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76355" y="5809846"/>
            <a:ext cx="919567" cy="919567"/>
          </a:xfrm>
          <a:prstGeom prst="rect">
            <a:avLst/>
          </a:prstGeom>
        </p:spPr>
      </p:pic>
      <p:sp>
        <p:nvSpPr>
          <p:cNvPr id="2" name="Title 1"/>
          <p:cNvSpPr>
            <a:spLocks noGrp="1"/>
          </p:cNvSpPr>
          <p:nvPr>
            <p:ph type="title"/>
          </p:nvPr>
        </p:nvSpPr>
        <p:spPr/>
        <p:txBody>
          <a:bodyPr>
            <a:normAutofit/>
          </a:bodyPr>
          <a:lstStyle/>
          <a:p>
            <a:r>
              <a:rPr lang="en-US" sz="3600" dirty="0"/>
              <a:t>Track Changes to Resources with AWS Config</a:t>
            </a:r>
          </a:p>
        </p:txBody>
      </p:sp>
      <p:sp>
        <p:nvSpPr>
          <p:cNvPr id="3" name="Content Placeholder 2"/>
          <p:cNvSpPr>
            <a:spLocks noGrp="1"/>
          </p:cNvSpPr>
          <p:nvPr>
            <p:ph idx="1"/>
          </p:nvPr>
        </p:nvSpPr>
        <p:spPr>
          <a:xfrm>
            <a:off x="238539" y="1440305"/>
            <a:ext cx="10852794" cy="4913308"/>
          </a:xfrm>
        </p:spPr>
        <p:txBody>
          <a:bodyPr>
            <a:normAutofit/>
          </a:bodyPr>
          <a:lstStyle/>
          <a:p>
            <a:pPr marL="457200" lvl="1" indent="-457200">
              <a:spcBef>
                <a:spcPts val="2400"/>
              </a:spcBef>
            </a:pPr>
            <a:r>
              <a:rPr lang="en-US" sz="2800" dirty="0"/>
              <a:t>Provides AWS resource inventory, configuration history, and configuration change notifications.</a:t>
            </a:r>
          </a:p>
          <a:p>
            <a:pPr marL="457200" lvl="1" indent="-457200">
              <a:spcBef>
                <a:spcPts val="2400"/>
              </a:spcBef>
            </a:pPr>
            <a:r>
              <a:rPr lang="en-US" sz="2800" dirty="0"/>
              <a:t>Provides continuous details on all configuration changes associated with AWS resources.</a:t>
            </a:r>
          </a:p>
          <a:p>
            <a:pPr marL="457200" lvl="1" indent="-457200">
              <a:spcBef>
                <a:spcPts val="2400"/>
              </a:spcBef>
            </a:pPr>
            <a:r>
              <a:rPr lang="en-US" sz="2800" dirty="0"/>
              <a:t>Combines with CloudTrail for full visibility into what contributed to a change.</a:t>
            </a:r>
          </a:p>
          <a:p>
            <a:pPr marL="457200" lvl="1" indent="-457200">
              <a:spcBef>
                <a:spcPts val="2400"/>
              </a:spcBef>
            </a:pPr>
            <a:r>
              <a:rPr lang="en-US" sz="2800" dirty="0"/>
              <a:t>Enables compliance auditing, security analysis, resource change tracking, and troubleshooting.</a:t>
            </a:r>
          </a:p>
          <a:p>
            <a:pPr>
              <a:spcBef>
                <a:spcPts val="2400"/>
              </a:spcBef>
            </a:pPr>
            <a:endParaRPr lang="en-US" sz="3200" dirty="0"/>
          </a:p>
        </p:txBody>
      </p:sp>
    </p:spTree>
    <p:custDataLst>
      <p:tags r:id="rId1"/>
    </p:custDataLst>
    <p:extLst>
      <p:ext uri="{BB962C8B-B14F-4D97-AF65-F5344CB8AC3E}">
        <p14:creationId xmlns:p14="http://schemas.microsoft.com/office/powerpoint/2010/main" val="2343740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2BCD5C-F3F0-7D46-8743-7C6FC6D8A90D}"/>
              </a:ext>
            </a:extLst>
          </p:cNvPr>
          <p:cNvPicPr>
            <a:picLocks noChangeAspect="1"/>
          </p:cNvPicPr>
          <p:nvPr/>
        </p:nvPicPr>
        <p:blipFill>
          <a:blip r:embed="rId4"/>
          <a:stretch>
            <a:fillRect/>
          </a:stretch>
        </p:blipFill>
        <p:spPr>
          <a:xfrm>
            <a:off x="541806" y="1378857"/>
            <a:ext cx="11108388" cy="5217885"/>
          </a:xfrm>
          <a:prstGeom prst="rect">
            <a:avLst/>
          </a:prstGeom>
        </p:spPr>
      </p:pic>
      <p:sp>
        <p:nvSpPr>
          <p:cNvPr id="2" name="Title 1"/>
          <p:cNvSpPr>
            <a:spLocks noGrp="1"/>
          </p:cNvSpPr>
          <p:nvPr>
            <p:ph type="title"/>
          </p:nvPr>
        </p:nvSpPr>
        <p:spPr/>
        <p:txBody>
          <a:bodyPr>
            <a:normAutofit/>
          </a:bodyPr>
          <a:lstStyle/>
          <a:p>
            <a:r>
              <a:rPr lang="en-US" dirty="0"/>
              <a:t>AWS Config Overview</a:t>
            </a:r>
          </a:p>
        </p:txBody>
      </p:sp>
    </p:spTree>
    <p:custDataLst>
      <p:tags r:id="rId1"/>
    </p:custDataLst>
    <p:extLst>
      <p:ext uri="{BB962C8B-B14F-4D97-AF65-F5344CB8AC3E}">
        <p14:creationId xmlns:p14="http://schemas.microsoft.com/office/powerpoint/2010/main" val="4065843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Config Summary</a:t>
            </a:r>
          </a:p>
        </p:txBody>
      </p:sp>
      <p:pic>
        <p:nvPicPr>
          <p:cNvPr id="4" name="Picture 3">
            <a:extLst>
              <a:ext uri="{FF2B5EF4-FFF2-40B4-BE49-F238E27FC236}">
                <a16:creationId xmlns:a16="http://schemas.microsoft.com/office/drawing/2014/main" id="{302CF321-38EE-FE45-BFC6-7641A181B88D}"/>
              </a:ext>
            </a:extLst>
          </p:cNvPr>
          <p:cNvPicPr>
            <a:picLocks noChangeAspect="1"/>
          </p:cNvPicPr>
          <p:nvPr/>
        </p:nvPicPr>
        <p:blipFill>
          <a:blip r:embed="rId4"/>
          <a:stretch>
            <a:fillRect/>
          </a:stretch>
        </p:blipFill>
        <p:spPr>
          <a:xfrm>
            <a:off x="818604" y="1433249"/>
            <a:ext cx="10415453" cy="5000208"/>
          </a:xfrm>
          <a:prstGeom prst="rect">
            <a:avLst/>
          </a:prstGeom>
        </p:spPr>
      </p:pic>
    </p:spTree>
    <p:custDataLst>
      <p:tags r:id="rId1"/>
    </p:custDataLst>
    <p:extLst>
      <p:ext uri="{BB962C8B-B14F-4D97-AF65-F5344CB8AC3E}">
        <p14:creationId xmlns:p14="http://schemas.microsoft.com/office/powerpoint/2010/main" val="3507835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3044878"/>
            <a:ext cx="11095836" cy="779463"/>
          </a:xfrm>
        </p:spPr>
        <p:txBody>
          <a:bodyPr>
            <a:noAutofit/>
          </a:bodyPr>
          <a:lstStyle/>
          <a:p>
            <a:r>
              <a:rPr lang="en-US" sz="5400" dirty="0"/>
              <a:t>Part 6: Day 1 with a New AWS Account</a:t>
            </a:r>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68300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50487" cy="4913308"/>
          </a:xfrm>
        </p:spPr>
        <p:txBody>
          <a:bodyPr>
            <a:normAutofit/>
          </a:bodyPr>
          <a:lstStyle/>
          <a:p>
            <a:pPr marL="609585" indent="-609585">
              <a:buClr>
                <a:srgbClr val="FF9933"/>
              </a:buClr>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using the root account </a:t>
            </a:r>
            <a:r>
              <a:rPr lang="en-US" dirty="0"/>
              <a:t>as soon as possible.</a:t>
            </a:r>
          </a:p>
          <a:p>
            <a:pPr marL="838179" lvl="1" indent="-459306">
              <a:spcBef>
                <a:spcPts val="1600"/>
              </a:spcBef>
              <a:buNone/>
            </a:pPr>
            <a:r>
              <a:rPr lang="en-US" dirty="0"/>
              <a:t>The root account has completely unrestricted access to your resources.</a:t>
            </a:r>
          </a:p>
          <a:p>
            <a:pPr marL="838179" lvl="1" indent="-459306">
              <a:spcBef>
                <a:spcPts val="800"/>
              </a:spcBef>
              <a:buNone/>
            </a:pPr>
            <a:r>
              <a:rPr lang="en-US" dirty="0"/>
              <a:t>To stop using the root account, take the following steps:</a:t>
            </a:r>
          </a:p>
          <a:p>
            <a:pPr marL="838179" lvl="1" indent="-459306">
              <a:spcBef>
                <a:spcPts val="1600"/>
              </a:spcBef>
              <a:buSzPct val="100000"/>
              <a:buFont typeface="+mj-lt"/>
              <a:buAutoNum type="arabicParenR"/>
            </a:pPr>
            <a:r>
              <a:rPr lang="en-US" dirty="0"/>
              <a:t>With the root account, create an IAM user for yourself.</a:t>
            </a:r>
          </a:p>
          <a:p>
            <a:pPr marL="838179" lvl="1" indent="-459306">
              <a:spcBef>
                <a:spcPts val="1600"/>
              </a:spcBef>
              <a:buSzPct val="100000"/>
              <a:buFont typeface="+mj-lt"/>
              <a:buAutoNum type="arabicParenR"/>
            </a:pPr>
            <a:r>
              <a:rPr lang="en-US" dirty="0"/>
              <a:t>Create an IAM group, give it full administrator permissions, and add the IAM user to the group. </a:t>
            </a:r>
          </a:p>
          <a:p>
            <a:pPr marL="838179" lvl="1" indent="-459306">
              <a:spcBef>
                <a:spcPts val="1600"/>
              </a:spcBef>
              <a:buSzPct val="100000"/>
              <a:buFont typeface="+mj-lt"/>
              <a:buAutoNum type="arabicParenR"/>
            </a:pPr>
            <a:r>
              <a:rPr lang="en-US" dirty="0"/>
              <a:t>Sign in with your IAM user credentials. </a:t>
            </a:r>
          </a:p>
          <a:p>
            <a:pPr marL="838179" lvl="1" indent="-459306">
              <a:spcBef>
                <a:spcPts val="1600"/>
              </a:spcBef>
              <a:buSzPct val="100000"/>
              <a:buFont typeface="+mj-lt"/>
              <a:buAutoNum type="arabicParenR"/>
            </a:pPr>
            <a:r>
              <a:rPr lang="en-US" dirty="0"/>
              <a:t>Store your root account credentials in a very secure place. Disable and remove your root account access keys, if you have them.</a:t>
            </a:r>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Tree>
    <p:custDataLst>
      <p:tags r:id="rId1"/>
    </p:custDataLst>
    <p:extLst>
      <p:ext uri="{BB962C8B-B14F-4D97-AF65-F5344CB8AC3E}">
        <p14:creationId xmlns:p14="http://schemas.microsoft.com/office/powerpoint/2010/main" val="56851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30609" cy="4913308"/>
          </a:xfrm>
        </p:spPr>
        <p:txBody>
          <a:bodyPr>
            <a:normAutofit/>
          </a:bodyPr>
          <a:lstStyle/>
          <a:p>
            <a:pPr marL="609585" indent="-609585">
              <a:spcBef>
                <a:spcPts val="2400"/>
              </a:spcBef>
              <a:buClr>
                <a:srgbClr val="FF9933"/>
              </a:buClr>
              <a:buFont typeface="+mj-lt"/>
              <a:buAutoNum type="arabicPeriod" startAt="2"/>
            </a:pPr>
            <a:r>
              <a:rPr lang="en-US" dirty="0"/>
              <a:t>Require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Multi-Factor Authentication (MFA) </a:t>
            </a:r>
            <a:r>
              <a:rPr lang="en-US" dirty="0"/>
              <a:t>for access.</a:t>
            </a:r>
          </a:p>
          <a:p>
            <a:pPr marL="1369450" lvl="1" indent="-609585">
              <a:spcBef>
                <a:spcPts val="2400"/>
              </a:spcBef>
              <a:buSzPct val="100000"/>
              <a:buFont typeface="+mj-lt"/>
              <a:buAutoNum type="alphaLcPeriod"/>
            </a:pPr>
            <a:r>
              <a:rPr lang="en-US" dirty="0"/>
              <a:t>Require MFA for your root account and all IAM users.</a:t>
            </a:r>
          </a:p>
          <a:p>
            <a:pPr marL="1369450" lvl="1" indent="-609585">
              <a:spcBef>
                <a:spcPts val="2400"/>
              </a:spcBef>
              <a:buSzPct val="100000"/>
              <a:buFont typeface="+mj-lt"/>
              <a:buAutoNum type="alphaLcPeriod"/>
            </a:pPr>
            <a:r>
              <a:rPr lang="en-US" dirty="0"/>
              <a:t>You can also use MFA to control access to AWS service APIs.</a:t>
            </a:r>
          </a:p>
          <a:p>
            <a:pPr marL="71959" indent="0">
              <a:spcBef>
                <a:spcPts val="2400"/>
              </a:spcBef>
              <a:buSzPct val="10000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Software MFA options: </a:t>
            </a:r>
            <a:r>
              <a:rPr lang="en-US" sz="2667" dirty="0"/>
              <a:t>AWS Virtual MFA, Google Authenticator, Authy Authenticator (Windows phone app), or SMS notification.</a:t>
            </a:r>
          </a:p>
          <a:p>
            <a:pPr marL="71959" indent="0">
              <a:spcBef>
                <a:spcPts val="2400"/>
              </a:spcBef>
              <a:buSzPct val="10000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Hardware MFA options: </a:t>
            </a:r>
            <a:r>
              <a:rPr lang="en-US" sz="2667" dirty="0"/>
              <a:t>Key fob or display card offered by Gemalto: </a:t>
            </a:r>
            <a:r>
              <a:rPr lang="en-US" sz="2000" dirty="0">
                <a:solidFill>
                  <a:srgbClr val="0000FF"/>
                </a:solidFill>
                <a:latin typeface="Arial"/>
                <a:ea typeface="+mn-ea"/>
                <a:cs typeface="Arial"/>
                <a:hlinkClick r:id="rId4"/>
              </a:rPr>
              <a:t>https://safenet.gemalto.com/multi-factor-authentication/</a:t>
            </a:r>
            <a:r>
              <a:rPr lang="en-US" sz="2000" dirty="0">
                <a:solidFill>
                  <a:srgbClr val="0000FF"/>
                </a:solidFill>
                <a:latin typeface="Arial"/>
                <a:ea typeface="+mn-ea"/>
                <a:cs typeface="Arial"/>
              </a:rPr>
              <a:t> </a:t>
            </a:r>
          </a:p>
          <a:p>
            <a:pPr>
              <a:spcBef>
                <a:spcPts val="2400"/>
              </a:spcBef>
              <a:buClr>
                <a:schemeClr val="accent1"/>
              </a:buClr>
            </a:pPr>
            <a:endParaRPr lang="en-US" dirty="0"/>
          </a:p>
        </p:txBody>
      </p:sp>
      <p:pic>
        <p:nvPicPr>
          <p:cNvPr id="8" name="Picture 7"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Tree>
    <p:custDataLst>
      <p:tags r:id="rId1"/>
    </p:custDataLst>
    <p:extLst>
      <p:ext uri="{BB962C8B-B14F-4D97-AF65-F5344CB8AC3E}">
        <p14:creationId xmlns:p14="http://schemas.microsoft.com/office/powerpoint/2010/main" val="34439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9" y="1440305"/>
            <a:ext cx="11340548" cy="4913308"/>
          </a:xfrm>
        </p:spPr>
        <p:txBody>
          <a:bodyPr/>
          <a:lstStyle/>
          <a:p>
            <a:pPr marL="609585" indent="-609585">
              <a:spcBef>
                <a:spcPts val="1600"/>
              </a:spcBef>
              <a:buClr>
                <a:srgbClr val="FF9933"/>
              </a:buClr>
              <a:buFont typeface="+mj-lt"/>
              <a:buAutoNum type="arabicPeriod" startAt="3"/>
            </a:pPr>
            <a:r>
              <a:rPr lang="en-US" dirty="0"/>
              <a:t>Enable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CloudTrail</a:t>
            </a:r>
            <a:r>
              <a:rPr lang="en-US" dirty="0"/>
              <a:t>.</a:t>
            </a:r>
          </a:p>
          <a:p>
            <a:pPr marL="625475" indent="0">
              <a:spcBef>
                <a:spcPts val="1600"/>
              </a:spcBef>
              <a:buClr>
                <a:srgbClr val="FF9933"/>
              </a:buClr>
              <a:buNone/>
            </a:pPr>
            <a:r>
              <a:rPr lang="en-US" dirty="0"/>
              <a:t>CloudTrail logs all API requests to resources in your account:</a:t>
            </a:r>
          </a:p>
          <a:p>
            <a:pPr marL="1369450" lvl="1" indent="-609585">
              <a:spcBef>
                <a:spcPts val="1600"/>
              </a:spcBef>
              <a:buSzPct val="100000"/>
              <a:buFont typeface="+mj-lt"/>
              <a:buAutoNum type="arabicParenR"/>
            </a:pPr>
            <a:r>
              <a:rPr lang="en-US" dirty="0"/>
              <a:t>Via the CloudTrail console: Create a trail, give it a name, apply it to all regions, and enter a name for the new Amazon S3 bucket that the logs will be stored in. </a:t>
            </a:r>
          </a:p>
          <a:p>
            <a:pPr marL="1369450" lvl="1" indent="-609585">
              <a:spcBef>
                <a:spcPts val="1600"/>
              </a:spcBef>
              <a:buSzPct val="100000"/>
              <a:buFont typeface="+mj-lt"/>
              <a:buAutoNum type="arabicParenR"/>
            </a:pPr>
            <a:r>
              <a:rPr lang="en-US" dirty="0"/>
              <a:t>Ensure that the Amazon S3 bucket you use for CloudTrail has its access restricted to only those who should have access, such as admins.</a:t>
            </a:r>
          </a:p>
          <a:p>
            <a:pPr>
              <a:buClr>
                <a:schemeClr val="accent1"/>
              </a:buClr>
            </a:pPr>
            <a:endParaRPr lang="en-US" dirty="0"/>
          </a:p>
        </p:txBody>
      </p:sp>
      <p:pic>
        <p:nvPicPr>
          <p:cNvPr id="8" name="Picture 7"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Tree>
    <p:custDataLst>
      <p:tags r:id="rId1"/>
    </p:custDataLst>
    <p:extLst>
      <p:ext uri="{BB962C8B-B14F-4D97-AF65-F5344CB8AC3E}">
        <p14:creationId xmlns:p14="http://schemas.microsoft.com/office/powerpoint/2010/main" val="2030757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With AWS</a:t>
            </a:r>
          </a:p>
        </p:txBody>
      </p:sp>
      <p:sp>
        <p:nvSpPr>
          <p:cNvPr id="3" name="Content Placeholder 2"/>
          <p:cNvSpPr>
            <a:spLocks noGrp="1"/>
          </p:cNvSpPr>
          <p:nvPr>
            <p:ph idx="1"/>
          </p:nvPr>
        </p:nvSpPr>
        <p:spPr>
          <a:xfrm>
            <a:off x="238538" y="1440305"/>
            <a:ext cx="11350487" cy="4913308"/>
          </a:xfrm>
        </p:spPr>
        <p:txBody>
          <a:bodyPr>
            <a:normAutofit/>
          </a:bodyPr>
          <a:lstStyle/>
          <a:p>
            <a:pPr marL="609585" indent="-609585">
              <a:spcBef>
                <a:spcPts val="2400"/>
              </a:spcBef>
              <a:buClr>
                <a:srgbClr val="FF9933"/>
              </a:buClr>
              <a:buFont typeface="+mj-lt"/>
              <a:buAutoNum type="arabicPeriod" startAt="3"/>
            </a:pPr>
            <a:r>
              <a:rPr lang="en-US" dirty="0"/>
              <a:t>Enable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report</a:t>
            </a:r>
            <a:r>
              <a:rPr lang="en-US" dirty="0"/>
              <a:t>, such as the AWS Cost and Usage Report:</a:t>
            </a:r>
          </a:p>
          <a:p>
            <a:pPr marL="1369450" lvl="1" indent="-609585">
              <a:spcBef>
                <a:spcPts val="2400"/>
              </a:spcBef>
              <a:spcAft>
                <a:spcPts val="600"/>
              </a:spcAft>
              <a:buSzPct val="100000"/>
              <a:buFont typeface="+mj-lt"/>
              <a:buAutoNum type="alphaLcParenR"/>
            </a:pPr>
            <a:r>
              <a:rPr lang="en-US" dirty="0"/>
              <a:t>Billing reports provide information about your usage of AWS resources and estimated costs for that usage. </a:t>
            </a:r>
          </a:p>
          <a:p>
            <a:pPr marL="1369450" lvl="1" indent="-609585">
              <a:spcBef>
                <a:spcPts val="2400"/>
              </a:spcBef>
              <a:spcAft>
                <a:spcPts val="600"/>
              </a:spcAft>
              <a:buSzPct val="100000"/>
              <a:buFont typeface="+mj-lt"/>
              <a:buAutoNum type="alphaLcParenR"/>
            </a:pPr>
            <a:r>
              <a:rPr lang="en-US" dirty="0"/>
              <a:t>AWS delivers the reports to an Amazon S3 bucket that you specify and updates the reports at least once a day.</a:t>
            </a:r>
          </a:p>
          <a:p>
            <a:pPr marL="1369450" lvl="1" indent="-609585">
              <a:spcBef>
                <a:spcPts val="2400"/>
              </a:spcBef>
              <a:spcAft>
                <a:spcPts val="600"/>
              </a:spcAft>
              <a:buSzPct val="100000"/>
              <a:buFont typeface="+mj-lt"/>
              <a:buAutoNum type="alphaLcParenR"/>
            </a:pPr>
            <a:r>
              <a:rPr lang="en-US" dirty="0"/>
              <a:t>The AWS Cost and Usage Report tracks your AWS usage and provides estimated charges associated with your AWS account, either by the hour or by the day.</a:t>
            </a:r>
          </a:p>
          <a:p>
            <a:pPr>
              <a:spcBef>
                <a:spcPts val="2400"/>
              </a:spcBef>
              <a:buClr>
                <a:schemeClr val="accent1"/>
              </a:buClr>
            </a:pPr>
            <a:endParaRPr lang="en-US" dirty="0"/>
          </a:p>
        </p:txBody>
      </p:sp>
      <p:sp>
        <p:nvSpPr>
          <p:cNvPr id="6" name="Oval 5"/>
          <p:cNvSpPr>
            <a:spLocks noChangeAspect="1"/>
          </p:cNvSpPr>
          <p:nvPr/>
        </p:nvSpPr>
        <p:spPr>
          <a:xfrm>
            <a:off x="238539" y="14403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Tree>
    <p:custDataLst>
      <p:tags r:id="rId1"/>
    </p:custDataLst>
    <p:extLst>
      <p:ext uri="{BB962C8B-B14F-4D97-AF65-F5344CB8AC3E}">
        <p14:creationId xmlns:p14="http://schemas.microsoft.com/office/powerpoint/2010/main" val="428898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IAM Best Practices Summary</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48" name="Content Placeholder 2"/>
          <p:cNvSpPr txBox="1">
            <a:spLocks/>
          </p:cNvSpPr>
          <p:nvPr/>
        </p:nvSpPr>
        <p:spPr>
          <a:xfrm>
            <a:off x="5791200" y="1687512"/>
            <a:ext cx="5867400" cy="4256088"/>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Use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roles for applications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that run on Amazon EC2 instances.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Delegate by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using roles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instead of by sharing credentials.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policy conditions </a:t>
            </a:r>
            <a:r>
              <a:rPr kumimoji="0" lang="en-US"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for extra security.</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Rotate credentials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regularly.</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Remove unnecessary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users and credentials.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activity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 your AWS account</a:t>
            </a:r>
            <a:r>
              <a:rPr kumimoji="0" lang="en-US" sz="2000" b="0" i="0" u="none" strike="noStrike" kern="1200" cap="none" spc="0" normalizeH="0" baseline="0" noProof="0" dirty="0">
                <a:ln>
                  <a:noFill/>
                </a:ln>
                <a:solidFill>
                  <a:srgbClr val="474746"/>
                </a:solidFill>
                <a:effectLst/>
                <a:uLnTx/>
                <a:uFillTx/>
                <a:latin typeface="Arial"/>
                <a:ea typeface=""/>
                <a:cs typeface="Arial"/>
              </a:rPr>
              <a:t>.</a:t>
            </a:r>
          </a:p>
          <a:p>
            <a:pPr marL="257175" marR="0" lvl="0" indent="-257175" algn="l" defTabSz="342900" rtl="0" eaLnBrk="1" fontAlgn="auto" latinLnBrk="0" hangingPunct="1">
              <a:lnSpc>
                <a:spcPct val="100000"/>
              </a:lnSpc>
              <a:spcBef>
                <a:spcPct val="20000"/>
              </a:spcBef>
              <a:spcAft>
                <a:spcPts val="0"/>
              </a:spcAft>
              <a:buClrTx/>
              <a:buSzTx/>
              <a:buFontTx/>
              <a:buBlip>
                <a:blip r:embed="rId5"/>
              </a:buBlip>
              <a:tabLst/>
              <a:defRPr/>
            </a:pPr>
            <a:endParaRPr kumimoji="0" lang="en-US" sz="2000" b="0" i="0" u="none" strike="noStrike" kern="1200" cap="none" spc="0" normalizeH="0" baseline="0" noProof="0" dirty="0">
              <a:ln>
                <a:noFill/>
              </a:ln>
              <a:solidFill>
                <a:srgbClr val="474746"/>
              </a:solidFill>
              <a:effectLst/>
              <a:uLnTx/>
              <a:uFillTx/>
              <a:latin typeface="Arial"/>
              <a:ea typeface=""/>
              <a:cs typeface="Arial"/>
            </a:endParaRPr>
          </a:p>
        </p:txBody>
      </p:sp>
      <p:sp>
        <p:nvSpPr>
          <p:cNvPr id="149" name="Content Placeholder 2"/>
          <p:cNvSpPr txBox="1">
            <a:spLocks/>
          </p:cNvSpPr>
          <p:nvPr/>
        </p:nvSpPr>
        <p:spPr>
          <a:xfrm>
            <a:off x="533400" y="1687512"/>
            <a:ext cx="5029200" cy="4697522"/>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Delete</a:t>
            </a:r>
            <a:r>
              <a:rPr kumimoji="0" lang="en-US" sz="2000" u="none" strike="noStrike" kern="1200" cap="none" spc="0" normalizeH="0" baseline="0" noProof="0" dirty="0">
                <a:ln>
                  <a:noFill/>
                </a:ln>
                <a:solidFill>
                  <a:srgbClr val="FBA019"/>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account (root) access keys.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individual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IAM users.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Use groups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 assign permissions to IAM users.</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Grant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least privilege</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Configure a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strong password policy</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257175" marR="0" lvl="0" indent="-257175" algn="l" defTabSz="342900" rtl="0" eaLnBrk="1" fontAlgn="auto" latinLnBrk="0" hangingPunct="1">
              <a:lnSpc>
                <a:spcPct val="100000"/>
              </a:lnSpc>
              <a:spcBef>
                <a:spcPts val="2400"/>
              </a:spcBef>
              <a:spcAft>
                <a:spcPts val="0"/>
              </a:spcAft>
              <a:buClr>
                <a:srgbClr val="FBA019"/>
              </a:buClr>
              <a:buSzTx/>
              <a:buFont typeface="Wingdings" panose="05000000000000000000" pitchFamily="2" charset="2"/>
              <a:buChar char="§"/>
              <a:tabLst/>
              <a:defRPr/>
            </a:pP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Enable </a:t>
            </a:r>
            <a:r>
              <a:rPr kumimoji="0" lang="en-US" sz="2000" b="1"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MFA </a:t>
            </a:r>
            <a:r>
              <a:rPr kumimoji="0" lang="en-US" sz="200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for privileged users.</a:t>
            </a:r>
          </a:p>
        </p:txBody>
      </p:sp>
    </p:spTree>
    <p:custDataLst>
      <p:tags r:id="rId1"/>
    </p:custDataLst>
    <p:extLst>
      <p:ext uri="{BB962C8B-B14F-4D97-AF65-F5344CB8AC3E}">
        <p14:creationId xmlns:p14="http://schemas.microsoft.com/office/powerpoint/2010/main" val="45034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Responsibility Model</a:t>
            </a:r>
          </a:p>
        </p:txBody>
      </p:sp>
      <p:sp>
        <p:nvSpPr>
          <p:cNvPr id="38" name="TextBox 37"/>
          <p:cNvSpPr txBox="1"/>
          <p:nvPr/>
        </p:nvSpPr>
        <p:spPr>
          <a:xfrm>
            <a:off x="1486668" y="2499786"/>
            <a:ext cx="1849015" cy="605336"/>
          </a:xfrm>
          <a:prstGeom prst="rect">
            <a:avLst/>
          </a:prstGeom>
          <a:noFill/>
        </p:spPr>
        <p:txBody>
          <a:bodyPr wrap="square" lIns="50808" tIns="25421" rIns="50808" bIns="25421"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Responsibility</a:t>
            </a:r>
          </a:p>
        </p:txBody>
      </p:sp>
      <p:sp>
        <p:nvSpPr>
          <p:cNvPr id="42" name="TextBox 41"/>
          <p:cNvSpPr txBox="1"/>
          <p:nvPr/>
        </p:nvSpPr>
        <p:spPr>
          <a:xfrm>
            <a:off x="1500422" y="4428148"/>
            <a:ext cx="1849015" cy="605336"/>
          </a:xfrm>
          <a:prstGeom prst="rect">
            <a:avLst/>
          </a:prstGeom>
          <a:noFill/>
        </p:spPr>
        <p:txBody>
          <a:bodyPr wrap="square" lIns="50808" tIns="25421" rIns="50808" bIns="25421"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Responsibility</a:t>
            </a:r>
          </a:p>
        </p:txBody>
      </p:sp>
      <p:grpSp>
        <p:nvGrpSpPr>
          <p:cNvPr id="5" name="Group 4"/>
          <p:cNvGrpSpPr/>
          <p:nvPr/>
        </p:nvGrpSpPr>
        <p:grpSpPr>
          <a:xfrm>
            <a:off x="2465287" y="1499137"/>
            <a:ext cx="7846110" cy="4630295"/>
            <a:chOff x="2930747" y="1732405"/>
            <a:chExt cx="6778938" cy="3903570"/>
          </a:xfrm>
        </p:grpSpPr>
        <p:grpSp>
          <p:nvGrpSpPr>
            <p:cNvPr id="43" name="Group 42"/>
            <p:cNvGrpSpPr/>
            <p:nvPr/>
          </p:nvGrpSpPr>
          <p:grpSpPr>
            <a:xfrm>
              <a:off x="2930747" y="1732405"/>
              <a:ext cx="6778938" cy="3903570"/>
              <a:chOff x="1219200" y="829535"/>
              <a:chExt cx="7315200" cy="4180615"/>
            </a:xfrm>
          </p:grpSpPr>
          <p:sp>
            <p:nvSpPr>
              <p:cNvPr id="48" name="Rectangle 5"/>
              <p:cNvSpPr/>
              <p:nvPr/>
            </p:nvSpPr>
            <p:spPr bwMode="auto">
              <a:xfrm>
                <a:off x="2168804" y="3081348"/>
                <a:ext cx="5441311" cy="933699"/>
              </a:xfrm>
              <a:prstGeom prst="roundRect">
                <a:avLst/>
              </a:prstGeom>
              <a:solidFill>
                <a:srgbClr val="E46C0A"/>
              </a:solidFill>
              <a:ln w="381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endParaRPr>
              </a:p>
            </p:txBody>
          </p:sp>
          <p:sp>
            <p:nvSpPr>
              <p:cNvPr id="51" name="TextBox 5"/>
              <p:cNvSpPr txBox="1"/>
              <p:nvPr/>
            </p:nvSpPr>
            <p:spPr>
              <a:xfrm>
                <a:off x="2188702" y="3074980"/>
                <a:ext cx="3209262" cy="298965"/>
              </a:xfrm>
              <a:prstGeom prst="roundRect">
                <a:avLst/>
              </a:prstGeom>
              <a:noFill/>
              <a:ln>
                <a:noFill/>
              </a:ln>
              <a:effectLst/>
            </p:spPr>
            <p:txBody>
              <a:bodyPr wrap="square" lIns="67744" tIns="33895" rIns="67744" bIns="3389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3895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Foundation Services</a:t>
                </a:r>
              </a:p>
            </p:txBody>
          </p:sp>
          <p:sp>
            <p:nvSpPr>
              <p:cNvPr id="52" name="Rectangle 7"/>
              <p:cNvSpPr/>
              <p:nvPr/>
            </p:nvSpPr>
            <p:spPr bwMode="auto">
              <a:xfrm>
                <a:off x="2267577" y="3457754"/>
                <a:ext cx="1243876"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600" b="1" i="0" u="none" strike="noStrike" kern="1200" cap="none" spc="0" normalizeH="0" baseline="0" noProof="0" dirty="0">
                    <a:ln>
                      <a:noFill/>
                    </a:ln>
                    <a:solidFill>
                      <a:schemeClr val="accent2">
                        <a:lumMod val="5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Compute</a:t>
                </a:r>
              </a:p>
            </p:txBody>
          </p:sp>
          <p:sp>
            <p:nvSpPr>
              <p:cNvPr id="53" name="Rounded Rectangle 52"/>
              <p:cNvSpPr/>
              <p:nvPr/>
            </p:nvSpPr>
            <p:spPr bwMode="auto">
              <a:xfrm>
                <a:off x="3610040" y="3452144"/>
                <a:ext cx="1296442"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6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Storage</a:t>
                </a:r>
              </a:p>
            </p:txBody>
          </p:sp>
          <p:sp>
            <p:nvSpPr>
              <p:cNvPr id="54" name="Rectangle 7"/>
              <p:cNvSpPr/>
              <p:nvPr/>
            </p:nvSpPr>
            <p:spPr bwMode="auto">
              <a:xfrm>
                <a:off x="4993337" y="3457754"/>
                <a:ext cx="1266895" cy="486382"/>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6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Database</a:t>
                </a:r>
              </a:p>
            </p:txBody>
          </p:sp>
          <p:sp>
            <p:nvSpPr>
              <p:cNvPr id="55" name="Rectangle 7"/>
              <p:cNvSpPr/>
              <p:nvPr/>
            </p:nvSpPr>
            <p:spPr bwMode="auto">
              <a:xfrm>
                <a:off x="6339105" y="3457893"/>
                <a:ext cx="1187784" cy="480773"/>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lang="en-US" altLang="ja-JP" sz="15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Networking</a:t>
                </a:r>
              </a:p>
            </p:txBody>
          </p:sp>
          <p:sp>
            <p:nvSpPr>
              <p:cNvPr id="56" name="Rectangle 5"/>
              <p:cNvSpPr/>
              <p:nvPr/>
            </p:nvSpPr>
            <p:spPr bwMode="auto">
              <a:xfrm>
                <a:off x="2168908" y="4089427"/>
                <a:ext cx="5444187" cy="920723"/>
              </a:xfrm>
              <a:prstGeom prst="roundRect">
                <a:avLst/>
              </a:prstGeom>
              <a:solidFill>
                <a:srgbClr val="E46C0A"/>
              </a:solidFill>
              <a:ln w="381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endParaRPr>
              </a:p>
            </p:txBody>
          </p:sp>
          <p:sp>
            <p:nvSpPr>
              <p:cNvPr id="57" name="TextBox 11"/>
              <p:cNvSpPr txBox="1"/>
              <p:nvPr/>
            </p:nvSpPr>
            <p:spPr>
              <a:xfrm>
                <a:off x="2188708" y="4205454"/>
                <a:ext cx="2001814" cy="621787"/>
              </a:xfrm>
              <a:prstGeom prst="roundRect">
                <a:avLst/>
              </a:prstGeom>
              <a:noFill/>
              <a:ln>
                <a:noFill/>
              </a:ln>
              <a:effectLst/>
            </p:spPr>
            <p:txBody>
              <a:bodyPr wrap="square" lIns="67744" tIns="33895" rIns="67744" bIns="3389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38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sp>
            <p:nvSpPr>
              <p:cNvPr id="58" name="Rectangle 7"/>
              <p:cNvSpPr/>
              <p:nvPr/>
            </p:nvSpPr>
            <p:spPr bwMode="auto">
              <a:xfrm>
                <a:off x="4190558" y="4590212"/>
                <a:ext cx="1600482" cy="351359"/>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p>
                <a:pPr marL="0" marR="0" lvl="0" indent="0" algn="ctr" defTabSz="338953" eaLnBrk="1" fontAlgn="base" latinLnBrk="0" hangingPunct="1">
                  <a:lnSpc>
                    <a:spcPct val="100000"/>
                  </a:lnSpc>
                  <a:spcBef>
                    <a:spcPct val="0"/>
                  </a:spcBef>
                  <a:spcAft>
                    <a:spcPct val="0"/>
                  </a:spcAft>
                  <a:buClrTx/>
                  <a:buSzTx/>
                  <a:buFontTx/>
                  <a:buNone/>
                  <a:tabLst/>
                  <a:defRPr/>
                </a:pPr>
                <a:r>
                  <a:rPr kumimoji="0" lang="en-US" altLang="ja-JP" sz="1400" b="1" i="0" u="none" strike="noStrike" kern="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Availability Zones</a:t>
                </a:r>
              </a:p>
            </p:txBody>
          </p:sp>
          <p:sp>
            <p:nvSpPr>
              <p:cNvPr id="59" name="Rectangle 7"/>
              <p:cNvSpPr/>
              <p:nvPr/>
            </p:nvSpPr>
            <p:spPr bwMode="auto">
              <a:xfrm>
                <a:off x="4190558" y="4137058"/>
                <a:ext cx="1600482" cy="368310"/>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Regions</a:t>
                </a:r>
              </a:p>
            </p:txBody>
          </p:sp>
          <p:sp>
            <p:nvSpPr>
              <p:cNvPr id="60" name="Rectangle 7"/>
              <p:cNvSpPr/>
              <p:nvPr/>
            </p:nvSpPr>
            <p:spPr bwMode="auto">
              <a:xfrm>
                <a:off x="6014233" y="4167512"/>
                <a:ext cx="1506879" cy="776819"/>
              </a:xfrm>
              <a:prstGeom prst="roundRect">
                <a:avLst/>
              </a:prstGeom>
              <a:solidFill>
                <a:sysClr val="window" lastClr="FFFFFF"/>
              </a:solidFill>
              <a:ln w="25400"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600" b="1" i="0" u="none" strike="noStrike" kern="1200" cap="none" spc="0" normalizeH="0" baseline="0" noProof="0" dirty="0">
                    <a:ln>
                      <a:noFill/>
                    </a:ln>
                    <a:solidFill>
                      <a:schemeClr val="accent2">
                        <a:lumMod val="50000"/>
                      </a:scheme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Edge Locations</a:t>
                </a:r>
              </a:p>
            </p:txBody>
          </p:sp>
          <p:cxnSp>
            <p:nvCxnSpPr>
              <p:cNvPr id="61" name="Straight Connector 60"/>
              <p:cNvCxnSpPr/>
              <p:nvPr/>
            </p:nvCxnSpPr>
            <p:spPr>
              <a:xfrm>
                <a:off x="1219200" y="3025306"/>
                <a:ext cx="7315200" cy="0"/>
              </a:xfrm>
              <a:prstGeom prst="line">
                <a:avLst/>
              </a:prstGeom>
              <a:noFill/>
              <a:ln w="38100" cap="flat" cmpd="sng" algn="ctr">
                <a:solidFill>
                  <a:sysClr val="window" lastClr="FFFFFF">
                    <a:lumMod val="50000"/>
                  </a:sysClr>
                </a:solidFill>
                <a:prstDash val="dash"/>
              </a:ln>
              <a:effectLst/>
            </p:spPr>
          </p:cxnSp>
          <p:sp>
            <p:nvSpPr>
              <p:cNvPr id="62" name="Rectangle 5"/>
              <p:cNvSpPr/>
              <p:nvPr/>
            </p:nvSpPr>
            <p:spPr bwMode="auto">
              <a:xfrm>
                <a:off x="2142111" y="1407465"/>
                <a:ext cx="5439873" cy="50872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5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63" name="Rectangle 5"/>
              <p:cNvSpPr/>
              <p:nvPr/>
            </p:nvSpPr>
            <p:spPr bwMode="auto">
              <a:xfrm>
                <a:off x="2156864" y="1978031"/>
                <a:ext cx="5435316" cy="467877"/>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5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64" name="Rectangle 5"/>
              <p:cNvSpPr/>
              <p:nvPr/>
            </p:nvSpPr>
            <p:spPr bwMode="auto">
              <a:xfrm>
                <a:off x="2142111" y="829535"/>
                <a:ext cx="5439873" cy="508721"/>
              </a:xfrm>
              <a:prstGeom prst="roundRect">
                <a:avLst/>
              </a:prstGeom>
              <a:solidFill>
                <a:srgbClr val="446CAF"/>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20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Data</a:t>
                </a:r>
              </a:p>
            </p:txBody>
          </p:sp>
        </p:grpSp>
        <p:sp>
          <p:nvSpPr>
            <p:cNvPr id="44" name="Rectangle 5"/>
            <p:cNvSpPr/>
            <p:nvPr/>
          </p:nvSpPr>
          <p:spPr bwMode="auto">
            <a:xfrm>
              <a:off x="7191433" y="3307433"/>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
          <p:nvSpPr>
            <p:cNvPr id="45" name="Rectangle 5"/>
            <p:cNvSpPr/>
            <p:nvPr/>
          </p:nvSpPr>
          <p:spPr bwMode="auto">
            <a:xfrm>
              <a:off x="3803109" y="3301704"/>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46" name="Rectangle 5"/>
            <p:cNvSpPr/>
            <p:nvPr/>
          </p:nvSpPr>
          <p:spPr bwMode="auto">
            <a:xfrm>
              <a:off x="5495552" y="3309729"/>
              <a:ext cx="1651980" cy="436871"/>
            </a:xfrm>
            <a:prstGeom prst="roundRect">
              <a:avLst/>
            </a:prstGeom>
            <a:solidFill>
              <a:srgbClr val="ABD7F6"/>
            </a:solidFill>
            <a:ln w="9525" cap="flat" cmpd="sng" algn="ctr">
              <a:noFill/>
              <a:prstDash val="solid"/>
              <a:headEnd type="none" w="med" len="med"/>
              <a:tailEnd type="none" w="med" len="med"/>
            </a:ln>
            <a:effectLst/>
          </p:spPr>
          <p:txBody>
            <a:bodyPr lIns="67744" tIns="33895" rIns="67744" bIns="33895"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marL="0" marR="0" lvl="0" indent="0" algn="ctr" defTabSz="338953"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and/or data)</a:t>
              </a:r>
            </a:p>
          </p:txBody>
        </p:sp>
      </p:grpSp>
    </p:spTree>
    <p:custDataLst>
      <p:tags r:id="rId1"/>
    </p:custDataLst>
    <p:extLst>
      <p:ext uri="{BB962C8B-B14F-4D97-AF65-F5344CB8AC3E}">
        <p14:creationId xmlns:p14="http://schemas.microsoft.com/office/powerpoint/2010/main" val="3302752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In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Content Placeholder 2">
            <a:extLst>
              <a:ext uri="{FF2B5EF4-FFF2-40B4-BE49-F238E27FC236}">
                <a16:creationId xmlns:a16="http://schemas.microsoft.com/office/drawing/2014/main" id="{7ED69CA5-A4B1-B048-BC9A-4E23FA37D5FE}"/>
              </a:ext>
            </a:extLst>
          </p:cNvPr>
          <p:cNvSpPr>
            <a:spLocks noGrp="1"/>
          </p:cNvSpPr>
          <p:nvPr>
            <p:ph idx="1"/>
          </p:nvPr>
        </p:nvSpPr>
        <p:spPr>
          <a:xfrm>
            <a:off x="457572" y="1549793"/>
            <a:ext cx="10896227" cy="4678012"/>
          </a:xfrm>
        </p:spPr>
        <p:txBody>
          <a:bodyPr>
            <a:noAutofit/>
          </a:bodyPr>
          <a:lstStyle/>
          <a:p>
            <a:pPr marL="479425" indent="-479425">
              <a:spcBef>
                <a:spcPts val="600"/>
              </a:spcBef>
              <a:spcAft>
                <a:spcPts val="600"/>
              </a:spcAft>
            </a:pPr>
            <a:r>
              <a:rPr lang="en-US" sz="2400" dirty="0"/>
              <a:t>AWS can be accessed in three ways:</a:t>
            </a:r>
          </a:p>
          <a:p>
            <a:pPr marL="936625" lvl="1" indent="-479425">
              <a:spcBef>
                <a:spcPts val="600"/>
              </a:spcBef>
              <a:spcAft>
                <a:spcPts val="600"/>
              </a:spcAft>
            </a:pPr>
            <a:r>
              <a:rPr lang="en-US" sz="2200" dirty="0"/>
              <a:t>Via the AWS Management Console</a:t>
            </a:r>
          </a:p>
          <a:p>
            <a:pPr marL="936625" lvl="1" indent="-479425">
              <a:spcBef>
                <a:spcPts val="600"/>
              </a:spcBef>
              <a:spcAft>
                <a:spcPts val="600"/>
              </a:spcAft>
            </a:pPr>
            <a:r>
              <a:rPr lang="en-US" sz="2200" dirty="0"/>
              <a:t>Programmatically (using the CLI)</a:t>
            </a:r>
          </a:p>
          <a:p>
            <a:pPr marL="936625" lvl="1" indent="-479425">
              <a:spcBef>
                <a:spcPts val="600"/>
              </a:spcBef>
              <a:spcAft>
                <a:spcPts val="600"/>
              </a:spcAft>
            </a:pPr>
            <a:r>
              <a:rPr lang="en-US" sz="2200" dirty="0"/>
              <a:t>Using the SDK</a:t>
            </a:r>
          </a:p>
          <a:p>
            <a:pPr marL="479425" indent="-479425">
              <a:spcBef>
                <a:spcPts val="600"/>
              </a:spcBef>
              <a:spcAft>
                <a:spcPts val="600"/>
              </a:spcAft>
            </a:pPr>
            <a:r>
              <a:rPr lang="en-US" sz="2400" dirty="0"/>
              <a:t>Root account is the email address used to set up the AWS account and </a:t>
            </a:r>
            <a:r>
              <a:rPr lang="en-US" sz="2400" i="1" dirty="0"/>
              <a:t>always</a:t>
            </a:r>
            <a:r>
              <a:rPr lang="en-US" sz="2400" dirty="0"/>
              <a:t> has full administrator access.</a:t>
            </a:r>
          </a:p>
          <a:p>
            <a:pPr marL="936625" lvl="1" indent="-479425">
              <a:spcBef>
                <a:spcPts val="600"/>
              </a:spcBef>
              <a:spcAft>
                <a:spcPts val="600"/>
              </a:spcAft>
            </a:pPr>
            <a:r>
              <a:rPr lang="en-US" sz="2200" dirty="0"/>
              <a:t>These credentials should never be given to anyone.</a:t>
            </a:r>
          </a:p>
          <a:p>
            <a:pPr marL="936625" lvl="1" indent="-479425">
              <a:spcBef>
                <a:spcPts val="600"/>
              </a:spcBef>
              <a:spcAft>
                <a:spcPts val="600"/>
              </a:spcAft>
            </a:pPr>
            <a:r>
              <a:rPr lang="en-US" sz="2200" dirty="0"/>
              <a:t>The AWS Account Root User access keys should be deleted after login.</a:t>
            </a:r>
          </a:p>
          <a:p>
            <a:pPr marL="936625" lvl="1" indent="-479425">
              <a:spcBef>
                <a:spcPts val="600"/>
              </a:spcBef>
              <a:spcAft>
                <a:spcPts val="600"/>
              </a:spcAft>
            </a:pPr>
            <a:r>
              <a:rPr lang="en-US" sz="2200" dirty="0"/>
              <a:t>A user should be created for each individual within the organization.</a:t>
            </a:r>
          </a:p>
          <a:p>
            <a:pPr marL="936625" lvl="1" indent="-479425">
              <a:spcBef>
                <a:spcPts val="600"/>
              </a:spcBef>
              <a:spcAft>
                <a:spcPts val="600"/>
              </a:spcAft>
            </a:pPr>
            <a:r>
              <a:rPr lang="en-US" sz="2200" dirty="0"/>
              <a:t>The root account should always be secured with MFA.</a:t>
            </a:r>
          </a:p>
          <a:p>
            <a:pPr marL="479425" indent="-479425">
              <a:spcBef>
                <a:spcPts val="600"/>
              </a:spcBef>
              <a:spcAft>
                <a:spcPts val="600"/>
              </a:spcAft>
            </a:pPr>
            <a:endParaRPr lang="en-US" sz="2400" dirty="0"/>
          </a:p>
        </p:txBody>
      </p:sp>
    </p:spTree>
    <p:custDataLst>
      <p:tags r:id="rId1"/>
    </p:custDataLst>
    <p:extLst>
      <p:ext uri="{BB962C8B-B14F-4D97-AF65-F5344CB8AC3E}">
        <p14:creationId xmlns:p14="http://schemas.microsoft.com/office/powerpoint/2010/main" val="766793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In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Content Placeholder 2">
            <a:extLst>
              <a:ext uri="{FF2B5EF4-FFF2-40B4-BE49-F238E27FC236}">
                <a16:creationId xmlns:a16="http://schemas.microsoft.com/office/drawing/2014/main" id="{7ED69CA5-A4B1-B048-BC9A-4E23FA37D5FE}"/>
              </a:ext>
            </a:extLst>
          </p:cNvPr>
          <p:cNvSpPr>
            <a:spLocks noGrp="1"/>
          </p:cNvSpPr>
          <p:nvPr>
            <p:ph idx="1"/>
          </p:nvPr>
        </p:nvSpPr>
        <p:spPr>
          <a:xfrm>
            <a:off x="457572" y="1549793"/>
            <a:ext cx="10896227" cy="4678012"/>
          </a:xfrm>
        </p:spPr>
        <p:txBody>
          <a:bodyPr>
            <a:noAutofit/>
          </a:bodyPr>
          <a:lstStyle/>
          <a:p>
            <a:pPr marL="479425" indent="-479425">
              <a:spcBef>
                <a:spcPts val="600"/>
              </a:spcBef>
              <a:spcAft>
                <a:spcPts val="600"/>
              </a:spcAft>
            </a:pPr>
            <a:r>
              <a:rPr lang="en-US" sz="2400" dirty="0"/>
              <a:t>An IAM </a:t>
            </a:r>
            <a:r>
              <a:rPr lang="en-US" sz="2400" b="1" dirty="0">
                <a:solidFill>
                  <a:srgbClr val="0070C0"/>
                </a:solidFill>
              </a:rPr>
              <a:t>user </a:t>
            </a:r>
            <a:r>
              <a:rPr lang="en-US" sz="2400" dirty="0"/>
              <a:t>is an entity that you create in AWS to represent the person or service that interacts with AWS.</a:t>
            </a:r>
          </a:p>
          <a:p>
            <a:pPr marL="479425" indent="-479425">
              <a:spcBef>
                <a:spcPts val="600"/>
              </a:spcBef>
              <a:spcAft>
                <a:spcPts val="600"/>
              </a:spcAft>
            </a:pPr>
            <a:r>
              <a:rPr lang="en-US" sz="2400" dirty="0"/>
              <a:t>An IAM </a:t>
            </a:r>
            <a:r>
              <a:rPr lang="en-US" sz="2400" b="1" dirty="0">
                <a:solidFill>
                  <a:srgbClr val="0070C0"/>
                </a:solidFill>
              </a:rPr>
              <a:t>role</a:t>
            </a:r>
            <a:r>
              <a:rPr lang="en-US" sz="2400" dirty="0"/>
              <a:t> is similar to a user in that it is an AWS identity with permission  policies that determine what actions the role can perform and used to delegate access to users.</a:t>
            </a:r>
          </a:p>
          <a:p>
            <a:pPr marL="479425" indent="-479425">
              <a:spcBef>
                <a:spcPts val="600"/>
              </a:spcBef>
              <a:spcAft>
                <a:spcPts val="600"/>
              </a:spcAft>
            </a:pPr>
            <a:r>
              <a:rPr lang="en-US" sz="2400" dirty="0"/>
              <a:t>An IAM </a:t>
            </a:r>
            <a:r>
              <a:rPr lang="en-US" sz="2400" b="1" dirty="0">
                <a:solidFill>
                  <a:srgbClr val="0070C0"/>
                </a:solidFill>
              </a:rPr>
              <a:t>group</a:t>
            </a:r>
            <a:r>
              <a:rPr lang="en-US" sz="2400" dirty="0"/>
              <a:t> is a place to store your users:</a:t>
            </a:r>
            <a:endParaRPr lang="en-US" sz="2000" dirty="0"/>
          </a:p>
          <a:p>
            <a:pPr marL="936625" lvl="1" indent="-479425">
              <a:spcBef>
                <a:spcPts val="600"/>
              </a:spcBef>
              <a:spcAft>
                <a:spcPts val="600"/>
              </a:spcAft>
            </a:pPr>
            <a:r>
              <a:rPr lang="en-US" sz="2000" dirty="0"/>
              <a:t>Identities that represent the user.</a:t>
            </a:r>
          </a:p>
          <a:p>
            <a:pPr marL="936625" lvl="1" indent="-479425">
              <a:spcBef>
                <a:spcPts val="600"/>
              </a:spcBef>
              <a:spcAft>
                <a:spcPts val="600"/>
              </a:spcAft>
            </a:pPr>
            <a:r>
              <a:rPr lang="en-US" sz="2000" dirty="0"/>
              <a:t>Is a simple way to attach policies to multiple users.</a:t>
            </a:r>
          </a:p>
          <a:p>
            <a:pPr marL="479425" indent="-479425">
              <a:spcBef>
                <a:spcPts val="600"/>
              </a:spcBef>
              <a:spcAft>
                <a:spcPts val="600"/>
              </a:spcAft>
            </a:pPr>
            <a:r>
              <a:rPr lang="en-US" sz="2400" dirty="0"/>
              <a:t>IAM </a:t>
            </a:r>
            <a:r>
              <a:rPr lang="en-US" sz="2400" b="1" dirty="0">
                <a:solidFill>
                  <a:srgbClr val="0070C0"/>
                </a:solidFill>
              </a:rPr>
              <a:t>policies</a:t>
            </a:r>
            <a:r>
              <a:rPr lang="en-US" sz="2400" dirty="0"/>
              <a:t> are constructed with Java Script Notation (JSON):</a:t>
            </a:r>
          </a:p>
          <a:p>
            <a:pPr marL="936625" lvl="1" indent="-479425">
              <a:spcBef>
                <a:spcPts val="600"/>
              </a:spcBef>
              <a:spcAft>
                <a:spcPts val="600"/>
              </a:spcAft>
            </a:pPr>
            <a:r>
              <a:rPr lang="en-US" sz="2000" dirty="0"/>
              <a:t>Contain key value pairs that contain a name and a value.</a:t>
            </a:r>
          </a:p>
          <a:p>
            <a:pPr marL="936625" lvl="1" indent="-479425">
              <a:spcBef>
                <a:spcPts val="600"/>
              </a:spcBef>
              <a:spcAft>
                <a:spcPts val="600"/>
              </a:spcAft>
            </a:pPr>
            <a:r>
              <a:rPr lang="en-US" sz="2000" dirty="0"/>
              <a:t>Example: {“name”: “George Washington”}</a:t>
            </a:r>
          </a:p>
          <a:p>
            <a:pPr marL="479425" indent="-479425"/>
            <a:endParaRPr lang="en-US" sz="2400" dirty="0"/>
          </a:p>
        </p:txBody>
      </p:sp>
    </p:spTree>
    <p:custDataLst>
      <p:tags r:id="rId1"/>
    </p:custDataLst>
    <p:extLst>
      <p:ext uri="{BB962C8B-B14F-4D97-AF65-F5344CB8AC3E}">
        <p14:creationId xmlns:p14="http://schemas.microsoft.com/office/powerpoint/2010/main" val="2003612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5800" dirty="0"/>
              <a:t>Part 7: AWS Security Compliance Program</a:t>
            </a:r>
          </a:p>
        </p:txBody>
      </p:sp>
    </p:spTree>
    <p:custDataLst>
      <p:tags r:id="rId1"/>
    </p:custDataLst>
    <p:extLst>
      <p:ext uri="{BB962C8B-B14F-4D97-AF65-F5344CB8AC3E}">
        <p14:creationId xmlns:p14="http://schemas.microsoft.com/office/powerpoint/2010/main" val="2576005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2124561129"/>
              </p:ext>
            </p:extLst>
          </p:nvPr>
        </p:nvGraphicFramePr>
        <p:xfrm>
          <a:off x="1386401" y="1767581"/>
          <a:ext cx="9178185" cy="2834640"/>
        </p:xfrm>
        <a:graphic>
          <a:graphicData uri="http://schemas.openxmlformats.org/drawingml/2006/table">
            <a:tbl>
              <a:tblPr firstRow="1" bandRow="1">
                <a:tableStyleId>{2D5ABB26-0587-4C30-8999-92F81FD0307C}</a:tableStyleId>
              </a:tblPr>
              <a:tblGrid>
                <a:gridCol w="1843629">
                  <a:extLst>
                    <a:ext uri="{9D8B030D-6E8A-4147-A177-3AD203B41FA5}">
                      <a16:colId xmlns:a16="http://schemas.microsoft.com/office/drawing/2014/main" val="2982655695"/>
                    </a:ext>
                  </a:extLst>
                </a:gridCol>
                <a:gridCol w="7334556">
                  <a:extLst>
                    <a:ext uri="{9D8B030D-6E8A-4147-A177-3AD203B41FA5}">
                      <a16:colId xmlns:a16="http://schemas.microsoft.com/office/drawing/2014/main" val="3648691473"/>
                    </a:ext>
                  </a:extLst>
                </a:gridCol>
              </a:tblGrid>
              <a:tr h="342747">
                <a:tc>
                  <a:txBody>
                    <a:bodyPr/>
                    <a:lstStyle/>
                    <a:p>
                      <a:endParaRPr lang="en-US" sz="2400" dirty="0"/>
                    </a:p>
                    <a:p>
                      <a:endParaRPr lang="en-US" sz="2400" dirty="0"/>
                    </a:p>
                  </a:txBody>
                  <a:tcPr/>
                </a:tc>
                <a:tc>
                  <a:txBody>
                    <a:bodyPr/>
                    <a:lstStyle/>
                    <a:p>
                      <a:r>
                        <a:rPr lang="en-US" sz="2400" dirty="0"/>
                        <a:t>Ensure compliance with corporate standards</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tc>
                <a:tc>
                  <a:txBody>
                    <a:bodyPr/>
                    <a:lstStyle/>
                    <a:p>
                      <a:endParaRPr lang="en-US" sz="2400" dirty="0"/>
                    </a:p>
                    <a:p>
                      <a:r>
                        <a:rPr lang="en-US" sz="2400" dirty="0"/>
                        <a:t>Help employees Quickly find and deploy approved IT services</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Centrally manage IT service lifecycle</a:t>
                      </a:r>
                      <a:endParaRPr lang="en-US" sz="24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2017487639"/>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dirty="0"/>
              <a:t>AWS Service Catalog</a:t>
            </a:r>
          </a:p>
        </p:txBody>
      </p:sp>
      <p:pic>
        <p:nvPicPr>
          <p:cNvPr id="6" name="Picture 5">
            <a:extLst>
              <a:ext uri="{FF2B5EF4-FFF2-40B4-BE49-F238E27FC236}">
                <a16:creationId xmlns:a16="http://schemas.microsoft.com/office/drawing/2014/main" id="{20F1AD68-633E-684A-B9C7-306711BB7ED2}"/>
              </a:ext>
            </a:extLst>
          </p:cNvPr>
          <p:cNvPicPr>
            <a:picLocks noChangeAspect="1"/>
          </p:cNvPicPr>
          <p:nvPr/>
        </p:nvPicPr>
        <p:blipFill>
          <a:blip r:embed="rId4"/>
          <a:stretch>
            <a:fillRect/>
          </a:stretch>
        </p:blipFill>
        <p:spPr>
          <a:xfrm>
            <a:off x="2056064" y="2865297"/>
            <a:ext cx="1040859" cy="914400"/>
          </a:xfrm>
          <a:prstGeom prst="rect">
            <a:avLst/>
          </a:prstGeom>
        </p:spPr>
      </p:pic>
      <p:pic>
        <p:nvPicPr>
          <p:cNvPr id="12" name="Picture 11">
            <a:extLst>
              <a:ext uri="{FF2B5EF4-FFF2-40B4-BE49-F238E27FC236}">
                <a16:creationId xmlns:a16="http://schemas.microsoft.com/office/drawing/2014/main" id="{2945D6BD-4E1C-B649-8766-8F2578AEC17B}"/>
              </a:ext>
            </a:extLst>
          </p:cNvPr>
          <p:cNvPicPr>
            <a:picLocks noChangeAspect="1"/>
          </p:cNvPicPr>
          <p:nvPr/>
        </p:nvPicPr>
        <p:blipFill>
          <a:blip r:embed="rId5"/>
          <a:stretch>
            <a:fillRect/>
          </a:stretch>
        </p:blipFill>
        <p:spPr>
          <a:xfrm>
            <a:off x="2036608" y="1794777"/>
            <a:ext cx="1079770" cy="914400"/>
          </a:xfrm>
          <a:prstGeom prst="rect">
            <a:avLst/>
          </a:prstGeom>
        </p:spPr>
      </p:pic>
      <p:pic>
        <p:nvPicPr>
          <p:cNvPr id="17" name="Picture 16">
            <a:extLst>
              <a:ext uri="{FF2B5EF4-FFF2-40B4-BE49-F238E27FC236}">
                <a16:creationId xmlns:a16="http://schemas.microsoft.com/office/drawing/2014/main" id="{C3814BA7-D332-7840-9BC6-847F5CB9CA22}"/>
              </a:ext>
            </a:extLst>
          </p:cNvPr>
          <p:cNvPicPr>
            <a:picLocks noChangeAspect="1"/>
          </p:cNvPicPr>
          <p:nvPr/>
        </p:nvPicPr>
        <p:blipFill>
          <a:blip r:embed="rId6"/>
          <a:stretch>
            <a:fillRect/>
          </a:stretch>
        </p:blipFill>
        <p:spPr>
          <a:xfrm>
            <a:off x="2060566" y="3896410"/>
            <a:ext cx="1130710" cy="914400"/>
          </a:xfrm>
          <a:prstGeom prst="rect">
            <a:avLst/>
          </a:prstGeom>
        </p:spPr>
      </p:pic>
    </p:spTree>
    <p:custDataLst>
      <p:tags r:id="rId1"/>
    </p:custDataLst>
    <p:extLst>
      <p:ext uri="{BB962C8B-B14F-4D97-AF65-F5344CB8AC3E}">
        <p14:creationId xmlns:p14="http://schemas.microsoft.com/office/powerpoint/2010/main" val="4219165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Compliance Approach</a:t>
            </a:r>
          </a:p>
        </p:txBody>
      </p:sp>
      <p:sp>
        <p:nvSpPr>
          <p:cNvPr id="5" name="Content Placeholder 2"/>
          <p:cNvSpPr>
            <a:spLocks noGrp="1"/>
          </p:cNvSpPr>
          <p:nvPr>
            <p:ph idx="1"/>
          </p:nvPr>
        </p:nvSpPr>
        <p:spPr>
          <a:xfrm>
            <a:off x="238539" y="1440305"/>
            <a:ext cx="9338598" cy="4913308"/>
          </a:xfrm>
        </p:spPr>
        <p:txBody>
          <a:bodyPr>
            <a:normAutofit/>
          </a:bodyPr>
          <a:lstStyle/>
          <a:p>
            <a:pPr marL="463550" indent="-463550"/>
            <a:r>
              <a:rPr lang="en-US" dirty="0"/>
              <a:t>AWS and customers share control.</a:t>
            </a:r>
          </a:p>
          <a:p>
            <a:pPr marL="463550" indent="-463550"/>
            <a:r>
              <a:rPr lang="en-US" dirty="0"/>
              <a:t>Responsibility of AWS:</a:t>
            </a:r>
          </a:p>
          <a:p>
            <a:pPr marL="928688" lvl="1" indent="-471488"/>
            <a:r>
              <a:rPr lang="en-US" dirty="0"/>
              <a:t>Provide highly secure and controlled environment.</a:t>
            </a:r>
          </a:p>
          <a:p>
            <a:pPr marL="928688" lvl="1" indent="-471488"/>
            <a:r>
              <a:rPr lang="en-US" dirty="0"/>
              <a:t>Provide wide array of security features.</a:t>
            </a:r>
          </a:p>
          <a:p>
            <a:pPr marL="463550" indent="-463550"/>
            <a:r>
              <a:rPr lang="en-US" dirty="0"/>
              <a:t>Responsibility of the customer to configure IT.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750795" y="1355264"/>
            <a:ext cx="2326796" cy="1408741"/>
          </a:xfrm>
          <a:prstGeom prst="rect">
            <a:avLst/>
          </a:prstGeom>
        </p:spPr>
      </p:pic>
    </p:spTree>
    <p:extLst>
      <p:ext uri="{BB962C8B-B14F-4D97-AF65-F5344CB8AC3E}">
        <p14:creationId xmlns:p14="http://schemas.microsoft.com/office/powerpoint/2010/main" val="828047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Security Information</a:t>
            </a:r>
          </a:p>
        </p:txBody>
      </p:sp>
      <p:sp>
        <p:nvSpPr>
          <p:cNvPr id="5" name="Content Placeholder 2"/>
          <p:cNvSpPr>
            <a:spLocks noGrp="1"/>
          </p:cNvSpPr>
          <p:nvPr>
            <p:ph idx="1"/>
          </p:nvPr>
        </p:nvSpPr>
        <p:spPr/>
        <p:txBody>
          <a:bodyPr>
            <a:normAutofit/>
          </a:bodyPr>
          <a:lstStyle/>
          <a:p>
            <a:pPr marL="0" indent="0">
              <a:buNone/>
            </a:pPr>
            <a:r>
              <a:rPr lang="en-US" dirty="0"/>
              <a:t>AWS shares security information by:</a:t>
            </a:r>
          </a:p>
          <a:p>
            <a:pPr marL="517525" indent="-517525"/>
            <a:r>
              <a:rPr lang="en-US" dirty="0"/>
              <a:t>Obtaining industry certifications.</a:t>
            </a:r>
          </a:p>
          <a:p>
            <a:pPr marL="517525" indent="-517525"/>
            <a:r>
              <a:rPr lang="en-US" dirty="0"/>
              <a:t>Publishing security and control practices.</a:t>
            </a:r>
          </a:p>
          <a:p>
            <a:pPr marL="517525" indent="-517525"/>
            <a:r>
              <a:rPr lang="en-US" dirty="0"/>
              <a:t>Providing documentation directly under Non-Disclosure Agreements (NDAs).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224" r="20110"/>
          <a:stretch/>
        </p:blipFill>
        <p:spPr>
          <a:xfrm>
            <a:off x="9978040" y="1174631"/>
            <a:ext cx="2107457" cy="3161186"/>
          </a:xfrm>
          <a:prstGeom prst="rect">
            <a:avLst/>
          </a:prstGeom>
        </p:spPr>
      </p:pic>
    </p:spTree>
    <p:extLst>
      <p:ext uri="{BB962C8B-B14F-4D97-AF65-F5344CB8AC3E}">
        <p14:creationId xmlns:p14="http://schemas.microsoft.com/office/powerpoint/2010/main" val="2277481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AWS Assurance Programs</a:t>
            </a:r>
          </a:p>
        </p:txBody>
      </p:sp>
      <p:sp>
        <p:nvSpPr>
          <p:cNvPr id="5" name="Content Placeholder 2"/>
          <p:cNvSpPr>
            <a:spLocks noGrp="1"/>
          </p:cNvSpPr>
          <p:nvPr>
            <p:ph idx="1"/>
          </p:nvPr>
        </p:nvSpPr>
        <p:spPr/>
        <p:txBody>
          <a:bodyPr>
            <a:normAutofit/>
          </a:bodyPr>
          <a:lstStyle/>
          <a:p>
            <a:pPr marL="0" indent="0">
              <a:buNone/>
            </a:pPr>
            <a:r>
              <a:rPr lang="en-US" b="1" dirty="0"/>
              <a:t>AWS, certifying bodies, and independent auditors </a:t>
            </a:r>
            <a:r>
              <a:rPr lang="en-US" dirty="0"/>
              <a:t>provide:</a:t>
            </a:r>
          </a:p>
          <a:p>
            <a:pPr marL="463550" indent="-463550"/>
            <a:r>
              <a:rPr lang="en-US" dirty="0"/>
              <a:t>Certifications/attestations</a:t>
            </a:r>
          </a:p>
          <a:p>
            <a:pPr marL="463550" indent="-463550"/>
            <a:r>
              <a:rPr lang="en-US" dirty="0"/>
              <a:t>Laws, regulations, and privacy</a:t>
            </a:r>
          </a:p>
          <a:p>
            <a:pPr marL="463550" indent="-463550"/>
            <a:r>
              <a:rPr lang="en-US" dirty="0"/>
              <a:t>Alignments/frameworks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2440" y="1212656"/>
            <a:ext cx="2493360" cy="2493360"/>
          </a:xfrm>
          <a:prstGeom prst="rect">
            <a:avLst/>
          </a:prstGeom>
        </p:spPr>
      </p:pic>
    </p:spTree>
    <p:extLst>
      <p:ext uri="{BB962C8B-B14F-4D97-AF65-F5344CB8AC3E}">
        <p14:creationId xmlns:p14="http://schemas.microsoft.com/office/powerpoint/2010/main" val="2711221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AWS Risk and Compliance  Programs</a:t>
            </a:r>
          </a:p>
        </p:txBody>
      </p:sp>
      <p:sp>
        <p:nvSpPr>
          <p:cNvPr id="5" name="Content Placeholder 2"/>
          <p:cNvSpPr>
            <a:spLocks noGrp="1"/>
          </p:cNvSpPr>
          <p:nvPr>
            <p:ph idx="1"/>
          </p:nvPr>
        </p:nvSpPr>
        <p:spPr/>
        <p:txBody>
          <a:bodyPr>
            <a:normAutofit/>
          </a:bodyPr>
          <a:lstStyle/>
          <a:p>
            <a:pPr marL="0" indent="0">
              <a:buNone/>
            </a:pPr>
            <a:r>
              <a:rPr lang="en-US" sz="2400" b="1" dirty="0"/>
              <a:t>AWS Risk and Compliance Programs:</a:t>
            </a:r>
          </a:p>
          <a:p>
            <a:pPr marL="463550" indent="-463550"/>
            <a:r>
              <a:rPr lang="en-US" sz="2400" dirty="0"/>
              <a:t>Provide information about AWS controls</a:t>
            </a:r>
          </a:p>
          <a:p>
            <a:pPr marL="463550" indent="-463550"/>
            <a:r>
              <a:rPr lang="en-US" sz="2400" dirty="0"/>
              <a:t>Assist customers in documenting their framework</a:t>
            </a:r>
          </a:p>
          <a:p>
            <a:pPr marL="463550" indent="-463550"/>
            <a:endParaRPr lang="en-US" sz="2400" dirty="0"/>
          </a:p>
          <a:p>
            <a:pPr marL="0" indent="0">
              <a:buNone/>
            </a:pPr>
            <a:r>
              <a:rPr lang="en-US" sz="2400" b="1" dirty="0"/>
              <a:t>Components of AWS Risk and Compliance Programs:</a:t>
            </a:r>
          </a:p>
          <a:p>
            <a:pPr marL="463550" indent="-463550"/>
            <a:r>
              <a:rPr lang="en-US" sz="2400" dirty="0"/>
              <a:t>Risk management</a:t>
            </a:r>
          </a:p>
          <a:p>
            <a:pPr marL="463550" indent="-463550"/>
            <a:r>
              <a:rPr lang="en-US" sz="2400" dirty="0"/>
              <a:t>Control environment</a:t>
            </a:r>
          </a:p>
          <a:p>
            <a:pPr marL="463550" indent="-463550"/>
            <a:r>
              <a:rPr lang="en-US" sz="2400" dirty="0"/>
              <a:t>Information Security (IS)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202563E2-0BED-4E4C-BF3F-6567E3932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960" y="1226247"/>
            <a:ext cx="2494547" cy="2494547"/>
          </a:xfrm>
          <a:prstGeom prst="rect">
            <a:avLst/>
          </a:prstGeom>
        </p:spPr>
      </p:pic>
    </p:spTree>
    <p:extLst>
      <p:ext uri="{BB962C8B-B14F-4D97-AF65-F5344CB8AC3E}">
        <p14:creationId xmlns:p14="http://schemas.microsoft.com/office/powerpoint/2010/main" val="647087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Risk Management</a:t>
            </a:r>
          </a:p>
        </p:txBody>
      </p:sp>
      <p:sp>
        <p:nvSpPr>
          <p:cNvPr id="5" name="Content Placeholder 2"/>
          <p:cNvSpPr>
            <a:spLocks noGrp="1"/>
          </p:cNvSpPr>
          <p:nvPr>
            <p:ph idx="1"/>
          </p:nvPr>
        </p:nvSpPr>
        <p:spPr>
          <a:xfrm>
            <a:off x="238539" y="1440305"/>
            <a:ext cx="9443168" cy="4913308"/>
          </a:xfrm>
        </p:spPr>
        <p:txBody>
          <a:bodyPr>
            <a:normAutofit/>
          </a:bodyPr>
          <a:lstStyle/>
          <a:p>
            <a:pPr marL="411163" indent="-411163"/>
            <a:r>
              <a:rPr lang="en-US" sz="2400" b="1" dirty="0"/>
              <a:t>Business plan:</a:t>
            </a:r>
          </a:p>
          <a:p>
            <a:pPr marL="928688" lvl="1" indent="-471488"/>
            <a:r>
              <a:rPr lang="en-US" sz="2200" dirty="0"/>
              <a:t>Includes risk management</a:t>
            </a:r>
          </a:p>
          <a:p>
            <a:pPr marL="928688" lvl="1" indent="-471488"/>
            <a:r>
              <a:rPr lang="en-US" sz="2200" dirty="0"/>
              <a:t>Plan re-evaluated at least biannually</a:t>
            </a:r>
          </a:p>
          <a:p>
            <a:pPr marL="463550" indent="-463550"/>
            <a:r>
              <a:rPr lang="en-US" sz="2400" b="1" dirty="0"/>
              <a:t>Responsibilities:</a:t>
            </a:r>
          </a:p>
          <a:p>
            <a:pPr marL="928688" lvl="1" indent="-471488"/>
            <a:r>
              <a:rPr lang="en-US" sz="2200" dirty="0"/>
              <a:t>Identifies risks</a:t>
            </a:r>
          </a:p>
          <a:p>
            <a:pPr marL="928688" lvl="1" indent="-471488"/>
            <a:r>
              <a:rPr lang="en-US" sz="2200" dirty="0"/>
              <a:t>Implements appropriate measures to address risks</a:t>
            </a:r>
          </a:p>
          <a:p>
            <a:pPr marL="928688" lvl="1" indent="-471488"/>
            <a:r>
              <a:rPr lang="en-US" sz="2200" dirty="0"/>
              <a:t>Assesses various internal/external risks</a:t>
            </a:r>
          </a:p>
          <a:p>
            <a:pPr marL="463550" indent="-463550"/>
            <a:r>
              <a:rPr lang="en-US" sz="2400" b="1" dirty="0"/>
              <a:t>Information security framework and policies based on: </a:t>
            </a:r>
          </a:p>
          <a:p>
            <a:pPr marL="928688" lvl="1" indent="-471488">
              <a:lnSpc>
                <a:spcPct val="100000"/>
              </a:lnSpc>
            </a:pPr>
            <a:r>
              <a:rPr lang="en-US" sz="2200" dirty="0"/>
              <a:t>Control Objectives for Information and related Technology (COBIT)</a:t>
            </a:r>
          </a:p>
          <a:p>
            <a:pPr marL="928688" lvl="1" indent="-471488">
              <a:lnSpc>
                <a:spcPct val="100000"/>
              </a:lnSpc>
            </a:pPr>
            <a:r>
              <a:rPr lang="en-US" sz="2200" dirty="0"/>
              <a:t>American Institute of Certified Public Accountants (AICPA)</a:t>
            </a:r>
          </a:p>
          <a:p>
            <a:pPr marL="928688" lvl="1" indent="-471488">
              <a:lnSpc>
                <a:spcPct val="100000"/>
              </a:lnSpc>
            </a:pPr>
            <a:r>
              <a:rPr lang="en-US" sz="2200" dirty="0"/>
              <a:t>National Institute of Standards and Technology (NIST)</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9387" b="19443"/>
          <a:stretch/>
        </p:blipFill>
        <p:spPr>
          <a:xfrm>
            <a:off x="9681707" y="1283922"/>
            <a:ext cx="2510293" cy="1535533"/>
          </a:xfrm>
          <a:prstGeom prst="rect">
            <a:avLst/>
          </a:prstGeom>
        </p:spPr>
      </p:pic>
    </p:spTree>
    <p:extLst>
      <p:ext uri="{BB962C8B-B14F-4D97-AF65-F5344CB8AC3E}">
        <p14:creationId xmlns:p14="http://schemas.microsoft.com/office/powerpoint/2010/main" val="4059905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Risk Management</a:t>
            </a:r>
          </a:p>
        </p:txBody>
      </p:sp>
      <p:sp>
        <p:nvSpPr>
          <p:cNvPr id="5" name="Content Placeholder 2"/>
          <p:cNvSpPr>
            <a:spLocks noGrp="1"/>
          </p:cNvSpPr>
          <p:nvPr>
            <p:ph idx="1"/>
          </p:nvPr>
        </p:nvSpPr>
        <p:spPr>
          <a:xfrm>
            <a:off x="238539" y="1440305"/>
            <a:ext cx="9443168" cy="4913308"/>
          </a:xfrm>
        </p:spPr>
        <p:txBody>
          <a:bodyPr>
            <a:normAutofit/>
          </a:bodyPr>
          <a:lstStyle/>
          <a:p>
            <a:pPr marL="411163" indent="-411163"/>
            <a:r>
              <a:rPr lang="en-US" sz="2600" b="1" dirty="0"/>
              <a:t>AWS takes care of:</a:t>
            </a:r>
          </a:p>
          <a:p>
            <a:pPr marL="928688" lvl="1" indent="-471488"/>
            <a:r>
              <a:rPr lang="en-US" dirty="0"/>
              <a:t>Maintaining the security policy</a:t>
            </a:r>
          </a:p>
          <a:p>
            <a:pPr marL="928688" lvl="1" indent="-471488"/>
            <a:r>
              <a:rPr lang="en-US" dirty="0"/>
              <a:t>Providing security training to employees</a:t>
            </a:r>
          </a:p>
          <a:p>
            <a:pPr marL="928688" lvl="1" indent="-471488"/>
            <a:r>
              <a:rPr lang="en-US" dirty="0"/>
              <a:t>Performing application security reviews to assess:</a:t>
            </a:r>
          </a:p>
          <a:p>
            <a:pPr marL="1385888" lvl="2" indent="-471488"/>
            <a:r>
              <a:rPr lang="en-US" sz="2200" dirty="0"/>
              <a:t>Data confidentiality, integrity, availability</a:t>
            </a:r>
          </a:p>
          <a:p>
            <a:pPr marL="1385888" lvl="2" indent="-471488"/>
            <a:r>
              <a:rPr lang="en-US" sz="2200" dirty="0"/>
              <a:t>Conformance to IS policy</a:t>
            </a:r>
          </a:p>
          <a:p>
            <a:pPr marL="463550" indent="-471488">
              <a:spcBef>
                <a:spcPts val="500"/>
              </a:spcBef>
            </a:pPr>
            <a:r>
              <a:rPr lang="en-US" sz="2600" b="1" dirty="0"/>
              <a:t>AWS security</a:t>
            </a:r>
          </a:p>
          <a:p>
            <a:pPr marL="920750" lvl="1" indent="-471488"/>
            <a:r>
              <a:rPr lang="en-US" dirty="0"/>
              <a:t>Scans service endpoints for vulnerabilities</a:t>
            </a:r>
          </a:p>
          <a:p>
            <a:pPr marL="920750" lvl="1" indent="-471488"/>
            <a:r>
              <a:rPr lang="en-US" dirty="0"/>
              <a:t>Notifies for remediation of vulnerabilities</a:t>
            </a:r>
          </a:p>
          <a:p>
            <a:pPr marL="463550" indent="-471488"/>
            <a:r>
              <a:rPr lang="en-US" sz="2600" b="1" dirty="0"/>
              <a:t>Independent security firms</a:t>
            </a:r>
          </a:p>
          <a:p>
            <a:pPr marL="920750" lvl="1" indent="-471488"/>
            <a:r>
              <a:rPr lang="en-US" dirty="0"/>
              <a:t>Scans are not a replacement for customer scans</a:t>
            </a:r>
          </a:p>
          <a:p>
            <a:pPr marL="920750" lvl="1" indent="-471488"/>
            <a:r>
              <a:rPr lang="en-US" dirty="0"/>
              <a:t>Customers can ask to scan cloud infrastructure</a:t>
            </a:r>
          </a:p>
          <a:p>
            <a:pPr indent="-471488">
              <a:spcBef>
                <a:spcPts val="500"/>
              </a:spcBef>
            </a:pPr>
            <a:endParaRPr lang="en-US" sz="2400" dirty="0"/>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9387" b="19443"/>
          <a:stretch/>
        </p:blipFill>
        <p:spPr>
          <a:xfrm>
            <a:off x="9681707" y="1283922"/>
            <a:ext cx="2510293" cy="1535533"/>
          </a:xfrm>
          <a:prstGeom prst="rect">
            <a:avLst/>
          </a:prstGeom>
        </p:spPr>
      </p:pic>
    </p:spTree>
    <p:extLst>
      <p:ext uri="{BB962C8B-B14F-4D97-AF65-F5344CB8AC3E}">
        <p14:creationId xmlns:p14="http://schemas.microsoft.com/office/powerpoint/2010/main" val="244691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4617"/>
            <a:ext cx="11115261" cy="779463"/>
          </a:xfrm>
        </p:spPr>
        <p:txBody>
          <a:bodyPr>
            <a:noAutofit/>
          </a:bodyPr>
          <a:lstStyle/>
          <a:p>
            <a:r>
              <a:rPr lang="en-US" sz="3600" dirty="0"/>
              <a:t>AWS Security Responsibilities:</a:t>
            </a:r>
            <a:br>
              <a:rPr lang="en-US" sz="3600" dirty="0"/>
            </a:br>
            <a:r>
              <a:rPr lang="en-US" sz="3600" dirty="0"/>
              <a:t>Security </a:t>
            </a:r>
            <a:r>
              <a:rPr lang="en-US" sz="3600" b="1" dirty="0">
                <a:latin typeface="Amazon Ember Medium" panose="020B0603020204030204" pitchFamily="34" charset="0"/>
                <a:ea typeface="Amazon Ember Medium" panose="020B0603020204030204" pitchFamily="34" charset="0"/>
                <a:cs typeface="Amazon Ember Medium" panose="020B0603020204030204" pitchFamily="34" charset="0"/>
              </a:rPr>
              <a:t>OF</a:t>
            </a:r>
            <a:r>
              <a:rPr lang="en-US" sz="3600" dirty="0"/>
              <a:t> the Cloud</a:t>
            </a:r>
          </a:p>
        </p:txBody>
      </p:sp>
      <p:sp>
        <p:nvSpPr>
          <p:cNvPr id="23" name="TextBox 22"/>
          <p:cNvSpPr txBox="1"/>
          <p:nvPr/>
        </p:nvSpPr>
        <p:spPr>
          <a:xfrm>
            <a:off x="6599525" y="1699491"/>
            <a:ext cx="5398511" cy="4572221"/>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1200"/>
              </a:spcBef>
            </a:pPr>
            <a:r>
              <a:rPr lang="en-US" dirty="0">
                <a:solidFill>
                  <a:schemeClr val="tx1"/>
                </a:solidFill>
                <a:latin typeface="Amazon Ember Light" charset="0"/>
                <a:ea typeface="Amazon Ember Light" charset="0"/>
                <a:cs typeface="Amazon Ember Light" charset="0"/>
              </a:rPr>
              <a:t>Physical security of data centers:</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Controlled, need-based access</a:t>
            </a:r>
          </a:p>
          <a:p>
            <a:pPr>
              <a:lnSpc>
                <a:spcPct val="110000"/>
              </a:lnSpc>
              <a:spcBef>
                <a:spcPts val="1200"/>
              </a:spcBef>
            </a:pPr>
            <a:r>
              <a:rPr lang="en-US" dirty="0">
                <a:solidFill>
                  <a:schemeClr val="tx1"/>
                </a:solidFill>
                <a:latin typeface="Amazon Ember Light" charset="0"/>
                <a:ea typeface="Amazon Ember Light" charset="0"/>
                <a:cs typeface="Amazon Ember Light" charset="0"/>
              </a:rPr>
              <a:t>Hardware and software infrastructure:</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Storage decommissioning, host OS access logging, and auditing</a:t>
            </a:r>
          </a:p>
          <a:p>
            <a:pPr>
              <a:lnSpc>
                <a:spcPct val="110000"/>
              </a:lnSpc>
              <a:spcBef>
                <a:spcPts val="1200"/>
              </a:spcBef>
            </a:pPr>
            <a:r>
              <a:rPr lang="en-US" dirty="0">
                <a:solidFill>
                  <a:schemeClr val="tx1"/>
                </a:solidFill>
                <a:latin typeface="Amazon Ember Light" charset="0"/>
                <a:ea typeface="Amazon Ember Light" charset="0"/>
                <a:cs typeface="Amazon Ember Light" charset="0"/>
              </a:rPr>
              <a:t>Network infrastructure:</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Intrusion detection</a:t>
            </a:r>
          </a:p>
          <a:p>
            <a:pPr>
              <a:lnSpc>
                <a:spcPct val="110000"/>
              </a:lnSpc>
              <a:spcBef>
                <a:spcPts val="1200"/>
              </a:spcBef>
            </a:pPr>
            <a:r>
              <a:rPr lang="en-US" dirty="0">
                <a:solidFill>
                  <a:schemeClr val="tx1"/>
                </a:solidFill>
                <a:latin typeface="Amazon Ember Light" charset="0"/>
                <a:ea typeface="Amazon Ember Light" charset="0"/>
                <a:cs typeface="Amazon Ember Light" charset="0"/>
              </a:rPr>
              <a:t>Virtualization infrastructure:</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Instance isolation</a:t>
            </a:r>
          </a:p>
        </p:txBody>
      </p:sp>
      <p:pic>
        <p:nvPicPr>
          <p:cNvPr id="4" name="Picture 3"/>
          <p:cNvPicPr>
            <a:picLocks noChangeAspect="1"/>
          </p:cNvPicPr>
          <p:nvPr/>
        </p:nvPicPr>
        <p:blipFill>
          <a:blip r:embed="rId5"/>
          <a:stretch>
            <a:fillRect/>
          </a:stretch>
        </p:blipFill>
        <p:spPr>
          <a:xfrm>
            <a:off x="397421" y="2481611"/>
            <a:ext cx="5557100" cy="1997083"/>
          </a:xfrm>
          <a:prstGeom prst="rect">
            <a:avLst/>
          </a:prstGeom>
        </p:spPr>
      </p:pic>
      <p:sp>
        <p:nvSpPr>
          <p:cNvPr id="29" name="TextBox 28"/>
          <p:cNvSpPr txBox="1"/>
          <p:nvPr/>
        </p:nvSpPr>
        <p:spPr>
          <a:xfrm>
            <a:off x="1166373" y="4605303"/>
            <a:ext cx="4019196" cy="328337"/>
          </a:xfrm>
          <a:prstGeom prst="rect">
            <a:avLst/>
          </a:prstGeom>
          <a:noFill/>
        </p:spPr>
        <p:txBody>
          <a:bodyPr wrap="square" lIns="50808" tIns="25421" rIns="50808" bIns="25421" rtlCol="0">
            <a:spAutoFit/>
          </a:bodyPr>
          <a:lstStyle>
            <a:defPPr>
              <a:defRPr lang="en-US"/>
            </a:defPPr>
            <a:lvl1pPr marR="0" lvl="0" indent="0" defTabSz="457200" fontAlgn="auto">
              <a:lnSpc>
                <a:spcPct val="100000"/>
              </a:lnSpc>
              <a:spcBef>
                <a:spcPts val="0"/>
              </a:spcBef>
              <a:spcAft>
                <a:spcPts val="0"/>
              </a:spcAft>
              <a:buClrTx/>
              <a:buSzTx/>
              <a:buFontTx/>
              <a:buNone/>
              <a:tabLst/>
              <a:defRPr kumimoji="0" b="1" i="0" u="none" strike="noStrike" kern="0" cap="none" spc="0" normalizeH="0" baseline="0">
                <a:ln>
                  <a:noFill/>
                </a:ln>
                <a:solidFill>
                  <a:srgbClr val="FF9933"/>
                </a:solidFill>
                <a:effectLst/>
                <a:uLnTx/>
                <a:uFillTx/>
              </a:defRPr>
            </a:lvl1p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Provided</a:t>
            </a:r>
          </a:p>
        </p:txBody>
      </p:sp>
      <p:sp>
        <p:nvSpPr>
          <p:cNvPr id="30" name="Right Brace 29"/>
          <p:cNvSpPr/>
          <p:nvPr/>
        </p:nvSpPr>
        <p:spPr>
          <a:xfrm>
            <a:off x="5972285" y="2597645"/>
            <a:ext cx="296883" cy="1765014"/>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18301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Control Environment</a:t>
            </a:r>
          </a:p>
        </p:txBody>
      </p:sp>
      <p:sp>
        <p:nvSpPr>
          <p:cNvPr id="5" name="Content Placeholder 2"/>
          <p:cNvSpPr>
            <a:spLocks noGrp="1"/>
          </p:cNvSpPr>
          <p:nvPr>
            <p:ph idx="1"/>
          </p:nvPr>
        </p:nvSpPr>
        <p:spPr>
          <a:xfrm>
            <a:off x="238539" y="1540041"/>
            <a:ext cx="9228190" cy="4813571"/>
          </a:xfrm>
        </p:spPr>
        <p:txBody>
          <a:bodyPr>
            <a:normAutofit/>
          </a:bodyPr>
          <a:lstStyle/>
          <a:p>
            <a:pPr marL="463550" indent="-463550"/>
            <a:r>
              <a:rPr lang="en-US" sz="2400" dirty="0"/>
              <a:t>Includes policies, processes, and control activities.</a:t>
            </a:r>
          </a:p>
          <a:p>
            <a:pPr marL="463550" indent="-463550"/>
            <a:r>
              <a:rPr lang="en-US" sz="2400" dirty="0"/>
              <a:t>Secure delivery of AWS service offerings.</a:t>
            </a:r>
          </a:p>
          <a:p>
            <a:pPr marL="463550" indent="-463550"/>
            <a:r>
              <a:rPr lang="en-US" sz="2400" dirty="0"/>
              <a:t>Control environment encompasses:</a:t>
            </a:r>
          </a:p>
          <a:p>
            <a:pPr marL="920750" lvl="1" indent="-463550"/>
            <a:r>
              <a:rPr lang="en-US" sz="2000" dirty="0"/>
              <a:t>People</a:t>
            </a:r>
          </a:p>
          <a:p>
            <a:pPr marL="920750" lvl="1" indent="-463550"/>
            <a:r>
              <a:rPr lang="en-US" sz="2000" dirty="0"/>
              <a:t>Processes</a:t>
            </a:r>
          </a:p>
          <a:p>
            <a:pPr marL="920750" lvl="1" indent="-463550"/>
            <a:r>
              <a:rPr lang="en-US" sz="2000" dirty="0"/>
              <a:t>Technology</a:t>
            </a:r>
          </a:p>
          <a:p>
            <a:pPr marL="463550" indent="-463550"/>
            <a:r>
              <a:rPr lang="en-US" sz="2400" dirty="0"/>
              <a:t>Supports the operating effectiveness of the AWS control framework.</a:t>
            </a:r>
          </a:p>
          <a:p>
            <a:pPr marL="463550" indent="-463550"/>
            <a:r>
              <a:rPr lang="en-US" sz="2400" dirty="0"/>
              <a:t>Integrates controls identified by industry-leading cloud bodies.</a:t>
            </a:r>
          </a:p>
          <a:p>
            <a:pPr marL="463550" indent="-463550"/>
            <a:r>
              <a:rPr lang="en-US" sz="2400" dirty="0"/>
              <a:t>AWS monitors for leading practice ideas to manage control environment.</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4256048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7369" b="17604"/>
          <a:stretch/>
        </p:blipFill>
        <p:spPr>
          <a:xfrm>
            <a:off x="8608951" y="1581095"/>
            <a:ext cx="3422985" cy="2225842"/>
          </a:xfrm>
          <a:prstGeom prst="rect">
            <a:avLst/>
          </a:prstGeom>
        </p:spPr>
      </p:pic>
      <p:sp>
        <p:nvSpPr>
          <p:cNvPr id="4" name="Title 1"/>
          <p:cNvSpPr>
            <a:spLocks noGrp="1"/>
          </p:cNvSpPr>
          <p:nvPr>
            <p:ph type="title"/>
          </p:nvPr>
        </p:nvSpPr>
        <p:spPr/>
        <p:txBody>
          <a:bodyPr/>
          <a:lstStyle/>
          <a:p>
            <a:r>
              <a:rPr lang="en-US" dirty="0"/>
              <a:t>Information Security </a:t>
            </a:r>
          </a:p>
        </p:txBody>
      </p:sp>
      <p:sp>
        <p:nvSpPr>
          <p:cNvPr id="5" name="Content Placeholder 2"/>
          <p:cNvSpPr>
            <a:spLocks noGrp="1"/>
          </p:cNvSpPr>
          <p:nvPr>
            <p:ph idx="1"/>
          </p:nvPr>
        </p:nvSpPr>
        <p:spPr/>
        <p:txBody>
          <a:bodyPr/>
          <a:lstStyle/>
          <a:p>
            <a:pPr marL="463550" indent="-463550"/>
            <a:r>
              <a:rPr lang="en-US" dirty="0"/>
              <a:t>Designed to protect:</a:t>
            </a:r>
          </a:p>
          <a:p>
            <a:pPr marL="857250" lvl="1" indent="-400050"/>
            <a:r>
              <a:rPr lang="en-US" dirty="0"/>
              <a:t>Confidentiality</a:t>
            </a:r>
          </a:p>
          <a:p>
            <a:pPr marL="857250" lvl="1" indent="-400050"/>
            <a:r>
              <a:rPr lang="en-US" dirty="0"/>
              <a:t>Integrity</a:t>
            </a:r>
          </a:p>
          <a:p>
            <a:pPr marL="857250" lvl="1" indent="-400050"/>
            <a:r>
              <a:rPr lang="en-US" dirty="0"/>
              <a:t>Availability</a:t>
            </a:r>
          </a:p>
          <a:p>
            <a:pPr marL="463550" indent="-463550"/>
            <a:r>
              <a:rPr lang="en-US" dirty="0"/>
              <a:t>Publishes security whitepaper</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6" name="TextBox 5"/>
          <p:cNvSpPr txBox="1"/>
          <p:nvPr/>
        </p:nvSpPr>
        <p:spPr>
          <a:xfrm>
            <a:off x="9619626" y="2736352"/>
            <a:ext cx="1401634" cy="523220"/>
          </a:xfrm>
          <a:prstGeom prst="rect">
            <a:avLst/>
          </a:prstGeom>
          <a:noFill/>
        </p:spPr>
        <p:txBody>
          <a:bodyPr wrap="square" rtlCol="0">
            <a:spAutoFit/>
          </a:bodyPr>
          <a:lstStyle/>
          <a:p>
            <a:r>
              <a:rPr lang="en-US" sz="28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security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6231" y="1102151"/>
            <a:ext cx="1758244" cy="1758244"/>
          </a:xfrm>
          <a:prstGeom prst="rect">
            <a:avLst/>
          </a:prstGeom>
        </p:spPr>
      </p:pic>
    </p:spTree>
    <p:extLst>
      <p:ext uri="{BB962C8B-B14F-4D97-AF65-F5344CB8AC3E}">
        <p14:creationId xmlns:p14="http://schemas.microsoft.com/office/powerpoint/2010/main" val="139367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Customer Compliance Requirements</a:t>
            </a:r>
          </a:p>
        </p:txBody>
      </p:sp>
      <p:sp>
        <p:nvSpPr>
          <p:cNvPr id="5" name="Content Placeholder 2"/>
          <p:cNvSpPr>
            <a:spLocks noGrp="1"/>
          </p:cNvSpPr>
          <p:nvPr>
            <p:ph idx="1"/>
          </p:nvPr>
        </p:nvSpPr>
        <p:spPr>
          <a:xfrm>
            <a:off x="238539" y="1440305"/>
            <a:ext cx="9458914" cy="4913308"/>
          </a:xfrm>
        </p:spPr>
        <p:txBody>
          <a:bodyPr>
            <a:normAutofit/>
          </a:bodyPr>
          <a:lstStyle/>
          <a:p>
            <a:pPr marL="411480" indent="-411480"/>
            <a:r>
              <a:rPr lang="en-US" sz="2400" dirty="0"/>
              <a:t>Maintain governance over the entire IT control environment.</a:t>
            </a:r>
          </a:p>
          <a:p>
            <a:pPr marL="411163" indent="-411163"/>
            <a:r>
              <a:rPr lang="en-US" sz="2400" dirty="0"/>
              <a:t>Customers should understand:</a:t>
            </a:r>
          </a:p>
          <a:p>
            <a:pPr marL="857250" lvl="1" indent="-400050"/>
            <a:r>
              <a:rPr lang="en-US" sz="2000" dirty="0"/>
              <a:t>Required compliance objectives</a:t>
            </a:r>
          </a:p>
          <a:p>
            <a:pPr marL="857250" lvl="1" indent="-400050"/>
            <a:r>
              <a:rPr lang="en-US" sz="2000" dirty="0"/>
              <a:t>Validation-based risk tolerance</a:t>
            </a:r>
          </a:p>
          <a:p>
            <a:pPr marL="463550" indent="-463550"/>
            <a:r>
              <a:rPr lang="en-US" sz="2400" dirty="0"/>
              <a:t>Establish control environment.</a:t>
            </a:r>
          </a:p>
          <a:p>
            <a:pPr marL="463550" indent="-463550"/>
            <a:r>
              <a:rPr lang="en-US" sz="2400" dirty="0"/>
              <a:t>Verify effectiveness of control environment.</a:t>
            </a:r>
          </a:p>
          <a:p>
            <a:pPr marL="463550" indent="-463550"/>
            <a:r>
              <a:rPr lang="en-US" sz="2400" dirty="0"/>
              <a:t>Customer compliance basic approach:</a:t>
            </a:r>
          </a:p>
          <a:p>
            <a:pPr marL="920750" lvl="1" indent="-463550"/>
            <a:r>
              <a:rPr lang="en-US" sz="2000" dirty="0"/>
              <a:t>Review</a:t>
            </a:r>
          </a:p>
          <a:p>
            <a:pPr marL="920750" lvl="1" indent="-463550"/>
            <a:r>
              <a:rPr lang="en-US" sz="2000" dirty="0"/>
              <a:t>Design</a:t>
            </a:r>
          </a:p>
          <a:p>
            <a:pPr marL="920750" lvl="1" indent="-463550"/>
            <a:r>
              <a:rPr lang="en-US" sz="2000" dirty="0"/>
              <a:t>Identify</a:t>
            </a:r>
          </a:p>
          <a:p>
            <a:pPr marL="920750" lvl="1" indent="-463550"/>
            <a:r>
              <a:rPr lang="en-US" sz="2000" dirty="0"/>
              <a:t>Verify</a:t>
            </a:r>
          </a:p>
          <a:p>
            <a:pPr lvl="1"/>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821" y="1181341"/>
            <a:ext cx="2658979" cy="26589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2478" y="1316809"/>
            <a:ext cx="1562644" cy="1562644"/>
          </a:xfrm>
          <a:prstGeom prst="rect">
            <a:avLst/>
          </a:prstGeom>
        </p:spPr>
      </p:pic>
    </p:spTree>
    <p:extLst>
      <p:ext uri="{BB962C8B-B14F-4D97-AF65-F5344CB8AC3E}">
        <p14:creationId xmlns:p14="http://schemas.microsoft.com/office/powerpoint/2010/main" val="382257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 Review</a:t>
            </a:r>
          </a:p>
        </p:txBody>
      </p:sp>
      <p:sp>
        <p:nvSpPr>
          <p:cNvPr id="5" name="Content Placeholder 2"/>
          <p:cNvSpPr>
            <a:spLocks noGrp="1"/>
          </p:cNvSpPr>
          <p:nvPr>
            <p:ph idx="1"/>
          </p:nvPr>
        </p:nvSpPr>
        <p:spPr/>
        <p:txBody>
          <a:bodyPr>
            <a:normAutofit/>
          </a:bodyPr>
          <a:lstStyle/>
          <a:p>
            <a:pPr marL="0" indent="0">
              <a:buNone/>
            </a:pPr>
            <a:r>
              <a:rPr lang="en-US" sz="2400" dirty="0"/>
              <a:t>AWS security compliance programs</a:t>
            </a:r>
          </a:p>
          <a:p>
            <a:pPr marL="463550" indent="-463550"/>
            <a:r>
              <a:rPr lang="en-US" sz="2400" dirty="0"/>
              <a:t>Enables customers to understand robust controls to maintain security and data protection</a:t>
            </a:r>
          </a:p>
          <a:p>
            <a:pPr marL="463550" indent="-463550"/>
            <a:r>
              <a:rPr lang="en-US" sz="2400" dirty="0"/>
              <a:t>Shared compliance responsibilities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985738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lstStyle/>
          <a:p>
            <a:r>
              <a:rPr lang="en-US" dirty="0"/>
              <a:t>Part 8: AWS Security Resources</a:t>
            </a:r>
          </a:p>
        </p:txBody>
      </p:sp>
    </p:spTree>
    <p:extLst>
      <p:ext uri="{BB962C8B-B14F-4D97-AF65-F5344CB8AC3E}">
        <p14:creationId xmlns:p14="http://schemas.microsoft.com/office/powerpoint/2010/main" val="2957114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Account Teams</a:t>
            </a:r>
          </a:p>
        </p:txBody>
      </p:sp>
      <p:sp>
        <p:nvSpPr>
          <p:cNvPr id="5" name="Content Placeholder 2"/>
          <p:cNvSpPr>
            <a:spLocks noGrp="1"/>
          </p:cNvSpPr>
          <p:nvPr>
            <p:ph idx="1"/>
          </p:nvPr>
        </p:nvSpPr>
        <p:spPr/>
        <p:txBody>
          <a:bodyPr>
            <a:normAutofit/>
          </a:bodyPr>
          <a:lstStyle/>
          <a:p>
            <a:pPr marL="463550" indent="-463550"/>
            <a:r>
              <a:rPr lang="en-US" sz="2400" dirty="0"/>
              <a:t>First point of contact</a:t>
            </a:r>
          </a:p>
          <a:p>
            <a:pPr marL="463550" indent="-463550"/>
            <a:r>
              <a:rPr lang="en-US" sz="2400" dirty="0"/>
              <a:t>Guide deployment</a:t>
            </a:r>
          </a:p>
          <a:p>
            <a:pPr marL="463550" indent="-463550"/>
            <a:r>
              <a:rPr lang="en-US" sz="2400" dirty="0"/>
              <a:t>Point toward the right resources to resolve security issues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58926" y="1490133"/>
            <a:ext cx="1573629" cy="1521175"/>
          </a:xfrm>
          <a:prstGeom prst="rect">
            <a:avLst/>
          </a:prstGeom>
        </p:spPr>
      </p:pic>
    </p:spTree>
    <p:extLst>
      <p:ext uri="{BB962C8B-B14F-4D97-AF65-F5344CB8AC3E}">
        <p14:creationId xmlns:p14="http://schemas.microsoft.com/office/powerpoint/2010/main" val="1367389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Enterprise Support*</a:t>
            </a:r>
          </a:p>
        </p:txBody>
      </p:sp>
      <p:sp>
        <p:nvSpPr>
          <p:cNvPr id="5" name="Content Placeholder 2"/>
          <p:cNvSpPr>
            <a:spLocks noGrp="1"/>
          </p:cNvSpPr>
          <p:nvPr>
            <p:ph idx="1"/>
          </p:nvPr>
        </p:nvSpPr>
        <p:spPr/>
        <p:txBody>
          <a:bodyPr>
            <a:normAutofit/>
          </a:bodyPr>
          <a:lstStyle/>
          <a:p>
            <a:pPr marL="463550" indent="-463550"/>
            <a:r>
              <a:rPr lang="en-US" sz="2400" dirty="0"/>
              <a:t>15-minute response time</a:t>
            </a:r>
          </a:p>
          <a:p>
            <a:pPr marL="463550" indent="-463550"/>
            <a:r>
              <a:rPr lang="en-US" sz="2400" dirty="0"/>
              <a:t>24/7, by phone, chat, or email</a:t>
            </a:r>
          </a:p>
          <a:p>
            <a:pPr marL="463550" indent="-463550"/>
            <a:r>
              <a:rPr lang="en-US" sz="2400" dirty="0"/>
              <a:t>Dedicated Technical Account Manager (TAM)</a:t>
            </a:r>
          </a:p>
          <a:p>
            <a:pPr lvl="1"/>
            <a:endParaRPr lang="en-US" sz="2000" dirty="0"/>
          </a:p>
          <a:p>
            <a:pPr marL="457200" lvl="1" indent="0">
              <a:buNone/>
            </a:pPr>
            <a:r>
              <a:rPr lang="en-US" sz="2000" dirty="0"/>
              <a:t>*For details, see:</a:t>
            </a:r>
            <a:br>
              <a:rPr lang="en-US" sz="2000" dirty="0"/>
            </a:br>
            <a:r>
              <a:rPr lang="en-US" sz="2000" dirty="0">
                <a:hlinkClick r:id="rId3"/>
              </a:rPr>
              <a:t>https://aws.amazon.com/premiumsupport/enterprise-support/</a:t>
            </a:r>
            <a:endParaRPr lang="en-US" sz="20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D6501F11-4A6E-A845-9192-F022B28C39C6}"/>
              </a:ext>
            </a:extLst>
          </p:cNvPr>
          <p:cNvPicPr>
            <a:picLocks noChangeAspect="1"/>
          </p:cNvPicPr>
          <p:nvPr/>
        </p:nvPicPr>
        <p:blipFill>
          <a:blip r:embed="rId4">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58926" y="1490133"/>
            <a:ext cx="1573629" cy="1521175"/>
          </a:xfrm>
          <a:prstGeom prst="rect">
            <a:avLst/>
          </a:prstGeom>
        </p:spPr>
      </p:pic>
    </p:spTree>
    <p:extLst>
      <p:ext uri="{BB962C8B-B14F-4D97-AF65-F5344CB8AC3E}">
        <p14:creationId xmlns:p14="http://schemas.microsoft.com/office/powerpoint/2010/main" val="3714102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800" dirty="0"/>
              <a:t>AWS Professional Services and </a:t>
            </a:r>
            <a:br>
              <a:rPr lang="en-US" sz="3800" dirty="0"/>
            </a:br>
            <a:r>
              <a:rPr lang="en-US" sz="3800" dirty="0"/>
              <a:t>AWS Partner Network</a:t>
            </a:r>
          </a:p>
        </p:txBody>
      </p:sp>
      <p:sp>
        <p:nvSpPr>
          <p:cNvPr id="7" name="Content Placeholder 2"/>
          <p:cNvSpPr>
            <a:spLocks noGrp="1"/>
          </p:cNvSpPr>
          <p:nvPr>
            <p:ph idx="1"/>
          </p:nvPr>
        </p:nvSpPr>
        <p:spPr>
          <a:xfrm>
            <a:off x="238538" y="1392179"/>
            <a:ext cx="11115261" cy="4913308"/>
          </a:xfrm>
        </p:spPr>
        <p:txBody>
          <a:bodyPr>
            <a:noAutofit/>
          </a:bodyPr>
          <a:lstStyle/>
          <a:p>
            <a:pPr marL="0" indent="0">
              <a:buNone/>
            </a:pPr>
            <a:r>
              <a:rPr lang="en-US" dirty="0"/>
              <a:t>AWS Partner Network (APN) is a group of cloud software and service vendors that has hundreds of certified AWS Consulting Partners worldwide.</a:t>
            </a:r>
          </a:p>
          <a:p>
            <a:pPr marL="463550" indent="-463550"/>
            <a:r>
              <a:rPr lang="en-US" sz="2400" dirty="0"/>
              <a:t>APN have earned endorsement from AWS.</a:t>
            </a:r>
          </a:p>
          <a:p>
            <a:pPr marL="463550" indent="-463550"/>
            <a:r>
              <a:rPr lang="en-US" sz="2400" dirty="0"/>
              <a:t>Two groups: </a:t>
            </a:r>
          </a:p>
          <a:p>
            <a:pPr marL="920750" lvl="1" indent="-463550"/>
            <a:r>
              <a:rPr lang="en-US" dirty="0"/>
              <a:t>APN Consulting Partners:</a:t>
            </a:r>
          </a:p>
          <a:p>
            <a:pPr marL="1377950" lvl="2" indent="-463550"/>
            <a:r>
              <a:rPr lang="en-US" dirty="0"/>
              <a:t>Help customers implement and manage an AWS cloud deployment.</a:t>
            </a:r>
          </a:p>
          <a:p>
            <a:pPr marL="1384300" lvl="2" indent="-469900"/>
            <a:r>
              <a:rPr lang="en-US" dirty="0"/>
              <a:t>Help develop security policies.</a:t>
            </a:r>
          </a:p>
          <a:p>
            <a:pPr marL="1384300" lvl="2" indent="-469900"/>
            <a:r>
              <a:rPr lang="en-US" dirty="0"/>
              <a:t>Help meet compliance requirements.</a:t>
            </a:r>
          </a:p>
          <a:p>
            <a:pPr marL="1377950" lvl="2" indent="-463550"/>
            <a:r>
              <a:rPr lang="en-US" dirty="0"/>
              <a:t>Include system integrators and managed services providers.</a:t>
            </a:r>
          </a:p>
          <a:p>
            <a:pPr marL="920750" lvl="1" indent="-463550"/>
            <a:r>
              <a:rPr lang="en-US" dirty="0"/>
              <a:t>APN Technology Partners:</a:t>
            </a:r>
          </a:p>
          <a:p>
            <a:pPr marL="1377950" lvl="2" indent="-463550"/>
            <a:r>
              <a:rPr lang="en-US" dirty="0"/>
              <a:t>Provide software tools and services hosted on or integrated with AWS.</a:t>
            </a:r>
          </a:p>
          <a:p>
            <a:pPr marL="1377950" lvl="2" indent="-463550"/>
            <a:r>
              <a:rPr lang="en-US" dirty="0"/>
              <a:t>Include independent software vendors and providers of Software as a Service (SaaS).</a:t>
            </a:r>
          </a:p>
          <a:p>
            <a:pPr marL="469900" indent="-469900"/>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7"/>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1000"/>
                    </a14:imgEffect>
                    <a14:imgEffect>
                      <a14:colorTemperature colorTemp="6055"/>
                    </a14:imgEffect>
                    <a14:imgEffect>
                      <a14:saturation sat="0"/>
                    </a14:imgEffect>
                    <a14:imgEffect>
                      <a14:brightnessContrast bright="4000" contrast="-16000"/>
                    </a14:imgEffect>
                  </a14:imgLayer>
                </a14:imgProps>
              </a:ext>
              <a:ext uri="{28A0092B-C50C-407E-A947-70E740481C1C}">
                <a14:useLocalDpi xmlns:a14="http://schemas.microsoft.com/office/drawing/2010/main" val="0"/>
              </a:ext>
            </a:extLst>
          </a:blip>
          <a:stretch>
            <a:fillRect/>
          </a:stretch>
        </p:blipFill>
        <p:spPr>
          <a:xfrm>
            <a:off x="10271021" y="3358795"/>
            <a:ext cx="1573629" cy="1521175"/>
          </a:xfrm>
          <a:prstGeom prst="rect">
            <a:avLst/>
          </a:prstGeom>
        </p:spPr>
      </p:pic>
      <p:pic>
        <p:nvPicPr>
          <p:cNvPr id="9" name="Picture 8">
            <a:extLst>
              <a:ext uri="{FF2B5EF4-FFF2-40B4-BE49-F238E27FC236}">
                <a16:creationId xmlns:a16="http://schemas.microsoft.com/office/drawing/2014/main" id="{1B92BFC7-23C9-3A45-85F7-4CC00FB80FD2}"/>
              </a:ext>
            </a:extLst>
          </p:cNvPr>
          <p:cNvPicPr>
            <a:picLocks noChangeAspect="1"/>
          </p:cNvPicPr>
          <p:nvPr/>
        </p:nvPicPr>
        <p:blipFill>
          <a:blip r:embed="rId5">
            <a:duotone>
              <a:prstClr val="black"/>
              <a:srgbClr val="FF3300">
                <a:alpha val="67059"/>
                <a:tint val="45000"/>
                <a:satMod val="400000"/>
              </a:srgbClr>
            </a:duotone>
            <a:extLst>
              <a:ext uri="{28A0092B-C50C-407E-A947-70E740481C1C}">
                <a14:useLocalDpi xmlns:a14="http://schemas.microsoft.com/office/drawing/2010/main" val="0"/>
              </a:ext>
            </a:extLst>
          </a:blip>
          <a:stretch>
            <a:fillRect/>
          </a:stretch>
        </p:blipFill>
        <p:spPr>
          <a:xfrm>
            <a:off x="10271021" y="1490133"/>
            <a:ext cx="1573629" cy="1521175"/>
          </a:xfrm>
          <a:prstGeom prst="rect">
            <a:avLst/>
          </a:prstGeom>
        </p:spPr>
      </p:pic>
    </p:spTree>
    <p:extLst>
      <p:ext uri="{BB962C8B-B14F-4D97-AF65-F5344CB8AC3E}">
        <p14:creationId xmlns:p14="http://schemas.microsoft.com/office/powerpoint/2010/main" val="87961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Advisories and Bulletins</a:t>
            </a:r>
          </a:p>
        </p:txBody>
      </p:sp>
      <p:sp>
        <p:nvSpPr>
          <p:cNvPr id="7" name="Content Placeholder 2"/>
          <p:cNvSpPr>
            <a:spLocks noGrp="1"/>
          </p:cNvSpPr>
          <p:nvPr>
            <p:ph idx="1"/>
          </p:nvPr>
        </p:nvSpPr>
        <p:spPr/>
        <p:txBody>
          <a:bodyPr>
            <a:normAutofit/>
          </a:bodyPr>
          <a:lstStyle/>
          <a:p>
            <a:pPr marL="463550" indent="-463550"/>
            <a:r>
              <a:rPr lang="en-US" sz="2400" dirty="0"/>
              <a:t>Advisories/bulletins provided on current vulnerabilities and threats.</a:t>
            </a:r>
          </a:p>
          <a:p>
            <a:pPr marL="463550" indent="-463550"/>
            <a:r>
              <a:rPr lang="en-US" sz="2400" dirty="0"/>
              <a:t>Customers work with experts to address:</a:t>
            </a:r>
          </a:p>
          <a:p>
            <a:pPr marL="927100" lvl="1" indent="-469900"/>
            <a:r>
              <a:rPr lang="en-US" sz="2000" dirty="0"/>
              <a:t>Reporting abuse</a:t>
            </a:r>
          </a:p>
          <a:p>
            <a:pPr marL="927100" lvl="1" indent="-469900"/>
            <a:r>
              <a:rPr lang="en-US" sz="2000" dirty="0"/>
              <a:t>Vulnerabilities</a:t>
            </a:r>
          </a:p>
          <a:p>
            <a:pPr marL="927100" lvl="1" indent="-469900"/>
            <a:r>
              <a:rPr lang="en-US" sz="2000" dirty="0"/>
              <a:t>Penetration testing</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3136" y="1259755"/>
            <a:ext cx="2158890" cy="2158890"/>
          </a:xfrm>
          <a:prstGeom prst="rect">
            <a:avLst/>
          </a:prstGeom>
        </p:spPr>
      </p:pic>
    </p:spTree>
    <p:extLst>
      <p:ext uri="{BB962C8B-B14F-4D97-AF65-F5344CB8AC3E}">
        <p14:creationId xmlns:p14="http://schemas.microsoft.com/office/powerpoint/2010/main" val="1883507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Auditor Learning Path</a:t>
            </a:r>
          </a:p>
        </p:txBody>
      </p:sp>
      <p:sp>
        <p:nvSpPr>
          <p:cNvPr id="7" name="Content Placeholder 2"/>
          <p:cNvSpPr>
            <a:spLocks noGrp="1"/>
          </p:cNvSpPr>
          <p:nvPr>
            <p:ph idx="1"/>
          </p:nvPr>
        </p:nvSpPr>
        <p:spPr/>
        <p:txBody>
          <a:bodyPr>
            <a:normAutofit/>
          </a:bodyPr>
          <a:lstStyle/>
          <a:p>
            <a:pPr marL="536575" indent="-536575"/>
            <a:r>
              <a:rPr lang="en-US" sz="2400" dirty="0"/>
              <a:t>Understand how internal operations gain </a:t>
            </a:r>
            <a:br>
              <a:rPr lang="en-US" sz="2400" dirty="0"/>
            </a:br>
            <a:r>
              <a:rPr lang="en-US" sz="2400" dirty="0"/>
              <a:t>compliance on AWS.</a:t>
            </a:r>
          </a:p>
          <a:p>
            <a:pPr marL="463550" indent="-463550"/>
            <a:r>
              <a:rPr lang="en-US" sz="2400" dirty="0"/>
              <a:t>Visit the compliance website:</a:t>
            </a:r>
          </a:p>
          <a:p>
            <a:pPr marL="927100" lvl="1" indent="-469900"/>
            <a:r>
              <a:rPr lang="en-US" sz="2000" dirty="0"/>
              <a:t>Recommended training</a:t>
            </a:r>
          </a:p>
          <a:p>
            <a:pPr marL="927100" lvl="1" indent="-469900"/>
            <a:r>
              <a:rPr lang="en-US" sz="2000" dirty="0"/>
              <a:t>Self-paced labs</a:t>
            </a:r>
          </a:p>
          <a:p>
            <a:pPr marL="927100" lvl="1" indent="-469900"/>
            <a:r>
              <a:rPr lang="en-US" sz="2000" dirty="0"/>
              <a:t>Auditing resources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958" y="878602"/>
            <a:ext cx="2987842" cy="29878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8454" y="1680197"/>
            <a:ext cx="1466850" cy="1209675"/>
          </a:xfrm>
          <a:prstGeom prst="rect">
            <a:avLst/>
          </a:prstGeom>
        </p:spPr>
      </p:pic>
    </p:spTree>
    <p:extLst>
      <p:ext uri="{BB962C8B-B14F-4D97-AF65-F5344CB8AC3E}">
        <p14:creationId xmlns:p14="http://schemas.microsoft.com/office/powerpoint/2010/main" val="1680555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4617"/>
            <a:ext cx="11115261" cy="779463"/>
          </a:xfrm>
        </p:spPr>
        <p:txBody>
          <a:bodyPr>
            <a:noAutofit/>
          </a:bodyPr>
          <a:lstStyle/>
          <a:p>
            <a:r>
              <a:rPr lang="en-US" sz="3600" dirty="0"/>
              <a:t>AWS Security Responsibilities:</a:t>
            </a:r>
            <a:br>
              <a:rPr lang="en-US" sz="3600" dirty="0"/>
            </a:br>
            <a:r>
              <a:rPr lang="en-US" sz="3600" dirty="0"/>
              <a:t>Security </a:t>
            </a:r>
            <a:r>
              <a:rPr lang="en-US" sz="3600" b="1" dirty="0">
                <a:latin typeface="Amazon Ember Medium" panose="020B0603020204030204" pitchFamily="34" charset="0"/>
                <a:ea typeface="Amazon Ember Medium" panose="020B0603020204030204" pitchFamily="34" charset="0"/>
                <a:cs typeface="Amazon Ember Medium" panose="020B0603020204030204" pitchFamily="34" charset="0"/>
              </a:rPr>
              <a:t>OF</a:t>
            </a:r>
            <a:r>
              <a:rPr lang="en-US" sz="3600" dirty="0"/>
              <a:t> the Cloud</a:t>
            </a:r>
          </a:p>
        </p:txBody>
      </p:sp>
      <p:sp>
        <p:nvSpPr>
          <p:cNvPr id="23" name="TextBox 22"/>
          <p:cNvSpPr txBox="1"/>
          <p:nvPr/>
        </p:nvSpPr>
        <p:spPr>
          <a:xfrm>
            <a:off x="6812885" y="2004291"/>
            <a:ext cx="5122505" cy="4572221"/>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1200"/>
              </a:spcBef>
            </a:pPr>
            <a:r>
              <a:rPr lang="en-US" sz="2800" dirty="0">
                <a:solidFill>
                  <a:schemeClr val="tx1"/>
                </a:solidFill>
                <a:latin typeface="Amazon Ember Light" charset="0"/>
                <a:ea typeface="Amazon Ember Light" charset="0"/>
                <a:cs typeface="Amazon Ember Light" charset="0"/>
              </a:rPr>
              <a:t>Managed Services</a:t>
            </a:r>
          </a:p>
          <a:p>
            <a:pPr marL="796925" lvl="1" indent="-457200">
              <a:lnSpc>
                <a:spcPct val="110000"/>
              </a:lnSpc>
              <a:spcBef>
                <a:spcPts val="0"/>
              </a:spcBef>
              <a:buBlip>
                <a:blip r:embed="rId4"/>
              </a:buBlip>
            </a:pPr>
            <a:r>
              <a:rPr lang="en-US" sz="2400" dirty="0">
                <a:solidFill>
                  <a:schemeClr val="tx1"/>
                </a:solidFill>
                <a:latin typeface="Amazon Ember Light" charset="0"/>
                <a:ea typeface="Amazon Ember Light" charset="0"/>
                <a:cs typeface="Amazon Ember Light" charset="0"/>
              </a:rPr>
              <a:t>AWS:</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Operating System (OS) and database patching</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Firewall configuration </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Disaster recovery</a:t>
            </a:r>
          </a:p>
          <a:p>
            <a:pPr marL="796925" lvl="1" indent="-457200">
              <a:lnSpc>
                <a:spcPct val="110000"/>
              </a:lnSpc>
              <a:spcBef>
                <a:spcPts val="0"/>
              </a:spcBef>
              <a:buBlip>
                <a:blip r:embed="rId4"/>
              </a:buBlip>
            </a:pPr>
            <a:r>
              <a:rPr lang="en-US" sz="2400" dirty="0">
                <a:solidFill>
                  <a:schemeClr val="tx1"/>
                </a:solidFill>
                <a:latin typeface="Amazon Ember Light" charset="0"/>
                <a:ea typeface="Amazon Ember Light" charset="0"/>
                <a:cs typeface="Amazon Ember Light" charset="0"/>
              </a:rPr>
              <a:t>Customer:</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Logical access controls</a:t>
            </a:r>
          </a:p>
          <a:p>
            <a:pPr marL="1196975" lvl="2" indent="-457200">
              <a:lnSpc>
                <a:spcPct val="110000"/>
              </a:lnSpc>
              <a:spcBef>
                <a:spcPts val="0"/>
              </a:spcBef>
              <a:buBlip>
                <a:blip r:embed="rId4"/>
              </a:buBlip>
            </a:pPr>
            <a:r>
              <a:rPr lang="en-US" sz="2000" dirty="0">
                <a:solidFill>
                  <a:schemeClr val="tx1"/>
                </a:solidFill>
                <a:latin typeface="Amazon Ember Light" charset="0"/>
                <a:ea typeface="Amazon Ember Light" charset="0"/>
                <a:cs typeface="Amazon Ember Light" charset="0"/>
              </a:rPr>
              <a:t>Protect account credentials</a:t>
            </a:r>
          </a:p>
        </p:txBody>
      </p:sp>
      <p:sp>
        <p:nvSpPr>
          <p:cNvPr id="30" name="Right Brace 29"/>
          <p:cNvSpPr/>
          <p:nvPr/>
        </p:nvSpPr>
        <p:spPr>
          <a:xfrm>
            <a:off x="6384793" y="2292845"/>
            <a:ext cx="296883" cy="1765014"/>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F07E826-6F92-AA45-A2C1-CA880620307A}"/>
              </a:ext>
            </a:extLst>
          </p:cNvPr>
          <p:cNvGrpSpPr/>
          <p:nvPr/>
        </p:nvGrpSpPr>
        <p:grpSpPr>
          <a:xfrm>
            <a:off x="722277" y="2164314"/>
            <a:ext cx="5486400" cy="1914501"/>
            <a:chOff x="309769" y="1441560"/>
            <a:chExt cx="5486400" cy="1914501"/>
          </a:xfrm>
        </p:grpSpPr>
        <p:sp>
          <p:nvSpPr>
            <p:cNvPr id="3" name="Rounded Rectangle 2">
              <a:extLst>
                <a:ext uri="{FF2B5EF4-FFF2-40B4-BE49-F238E27FC236}">
                  <a16:creationId xmlns:a16="http://schemas.microsoft.com/office/drawing/2014/main" id="{AEB1415F-5592-104B-9939-E34BA1528EE8}"/>
                </a:ext>
              </a:extLst>
            </p:cNvPr>
            <p:cNvSpPr/>
            <p:nvPr/>
          </p:nvSpPr>
          <p:spPr>
            <a:xfrm>
              <a:off x="309769" y="1441560"/>
              <a:ext cx="5486400" cy="191450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A4EBB489-E865-C942-B964-AF08BDF4B3E5}"/>
                </a:ext>
              </a:extLst>
            </p:cNvPr>
            <p:cNvGrpSpPr/>
            <p:nvPr/>
          </p:nvGrpSpPr>
          <p:grpSpPr>
            <a:xfrm>
              <a:off x="383190" y="1464238"/>
              <a:ext cx="5318365" cy="1733779"/>
              <a:chOff x="383190" y="1464238"/>
              <a:chExt cx="5318365" cy="1733779"/>
            </a:xfrm>
          </p:grpSpPr>
          <p:sp>
            <p:nvSpPr>
              <p:cNvPr id="5" name="Rounded Rectangle 4">
                <a:extLst>
                  <a:ext uri="{FF2B5EF4-FFF2-40B4-BE49-F238E27FC236}">
                    <a16:creationId xmlns:a16="http://schemas.microsoft.com/office/drawing/2014/main" id="{9031806C-9EF5-B742-B1F4-0E3B163D2EFD}"/>
                  </a:ext>
                </a:extLst>
              </p:cNvPr>
              <p:cNvSpPr/>
              <p:nvPr/>
            </p:nvSpPr>
            <p:spPr>
              <a:xfrm>
                <a:off x="411989" y="1775036"/>
                <a:ext cx="2560320" cy="14229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B6B7ACF-EFEE-9B4D-96A3-B32E04BB5B3A}"/>
                  </a:ext>
                </a:extLst>
              </p:cNvPr>
              <p:cNvSpPr/>
              <p:nvPr/>
            </p:nvSpPr>
            <p:spPr>
              <a:xfrm>
                <a:off x="3141235" y="1732506"/>
                <a:ext cx="2560320" cy="14229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C2CB5AA-0BBF-1148-828C-CF6EEA971C46}"/>
                  </a:ext>
                </a:extLst>
              </p:cNvPr>
              <p:cNvSpPr txBox="1"/>
              <p:nvPr/>
            </p:nvSpPr>
            <p:spPr>
              <a:xfrm>
                <a:off x="383190" y="1464238"/>
                <a:ext cx="2476960" cy="323165"/>
              </a:xfrm>
              <a:prstGeom prst="rect">
                <a:avLst/>
              </a:prstGeom>
              <a:noFill/>
            </p:spPr>
            <p:txBody>
              <a:bodyPr wrap="none" rtlCol="0">
                <a:spAutoFit/>
              </a:bodyPr>
              <a:lstStyle/>
              <a:p>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Foundation Services</a:t>
                </a:r>
              </a:p>
            </p:txBody>
          </p:sp>
          <p:sp>
            <p:nvSpPr>
              <p:cNvPr id="11" name="TextBox 10">
                <a:extLst>
                  <a:ext uri="{FF2B5EF4-FFF2-40B4-BE49-F238E27FC236}">
                    <a16:creationId xmlns:a16="http://schemas.microsoft.com/office/drawing/2014/main" id="{CC6FF055-20CF-2147-B2AE-42DA65CC4A87}"/>
                  </a:ext>
                </a:extLst>
              </p:cNvPr>
              <p:cNvSpPr txBox="1"/>
              <p:nvPr/>
            </p:nvSpPr>
            <p:spPr>
              <a:xfrm>
                <a:off x="411989" y="1763893"/>
                <a:ext cx="2518653" cy="738664"/>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Unmanaged services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such as Amazon EC2 and Amazon EBS</a:t>
                </a:r>
              </a:p>
            </p:txBody>
          </p:sp>
          <p:sp>
            <p:nvSpPr>
              <p:cNvPr id="12" name="TextBox 11">
                <a:extLst>
                  <a:ext uri="{FF2B5EF4-FFF2-40B4-BE49-F238E27FC236}">
                    <a16:creationId xmlns:a16="http://schemas.microsoft.com/office/drawing/2014/main" id="{9AEABD2B-AF15-994C-9019-E0C82E7B7656}"/>
                  </a:ext>
                </a:extLst>
              </p:cNvPr>
              <p:cNvSpPr txBox="1"/>
              <p:nvPr/>
            </p:nvSpPr>
            <p:spPr>
              <a:xfrm>
                <a:off x="3047641" y="1763893"/>
                <a:ext cx="2518653" cy="138499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Managed services</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Dynamo DB</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RDS</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Redshift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EMR</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Workspaces </a:t>
                </a:r>
              </a:p>
            </p:txBody>
          </p:sp>
        </p:grpSp>
      </p:grpSp>
      <p:grpSp>
        <p:nvGrpSpPr>
          <p:cNvPr id="14" name="Group 13">
            <a:extLst>
              <a:ext uri="{FF2B5EF4-FFF2-40B4-BE49-F238E27FC236}">
                <a16:creationId xmlns:a16="http://schemas.microsoft.com/office/drawing/2014/main" id="{290AC5D2-6FB9-6C45-977A-384F3B0632B4}"/>
              </a:ext>
            </a:extLst>
          </p:cNvPr>
          <p:cNvGrpSpPr/>
          <p:nvPr/>
        </p:nvGrpSpPr>
        <p:grpSpPr>
          <a:xfrm>
            <a:off x="710681" y="4192027"/>
            <a:ext cx="5486400" cy="1005840"/>
            <a:chOff x="298173" y="4514756"/>
            <a:chExt cx="5486400" cy="1005840"/>
          </a:xfrm>
        </p:grpSpPr>
        <p:sp>
          <p:nvSpPr>
            <p:cNvPr id="16" name="Rounded Rectangle 15">
              <a:extLst>
                <a:ext uri="{FF2B5EF4-FFF2-40B4-BE49-F238E27FC236}">
                  <a16:creationId xmlns:a16="http://schemas.microsoft.com/office/drawing/2014/main" id="{E6816821-EBF7-B54A-AD6D-6B73296485E8}"/>
                </a:ext>
              </a:extLst>
            </p:cNvPr>
            <p:cNvSpPr/>
            <p:nvPr/>
          </p:nvSpPr>
          <p:spPr>
            <a:xfrm>
              <a:off x="298173" y="4514756"/>
              <a:ext cx="5486400" cy="1005840"/>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C2397E5-E924-1A4F-B083-E7ECB5D6995B}"/>
                </a:ext>
              </a:extLst>
            </p:cNvPr>
            <p:cNvSpPr/>
            <p:nvPr/>
          </p:nvSpPr>
          <p:spPr>
            <a:xfrm>
              <a:off x="2684993" y="4609246"/>
              <a:ext cx="1737360" cy="356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9" name="Rounded Rectangle 18">
              <a:extLst>
                <a:ext uri="{FF2B5EF4-FFF2-40B4-BE49-F238E27FC236}">
                  <a16:creationId xmlns:a16="http://schemas.microsoft.com/office/drawing/2014/main" id="{880ABB38-6C7D-6342-9C08-DF6846BD9CC0}"/>
                </a:ext>
              </a:extLst>
            </p:cNvPr>
            <p:cNvSpPr/>
            <p:nvPr/>
          </p:nvSpPr>
          <p:spPr>
            <a:xfrm>
              <a:off x="2684993" y="5037750"/>
              <a:ext cx="1737360" cy="3918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3" name="TextBox 12">
              <a:extLst>
                <a:ext uri="{FF2B5EF4-FFF2-40B4-BE49-F238E27FC236}">
                  <a16:creationId xmlns:a16="http://schemas.microsoft.com/office/drawing/2014/main" id="{F9A1B54F-D9C3-BD4E-82E6-B7B9B655AB6B}"/>
                </a:ext>
              </a:extLst>
            </p:cNvPr>
            <p:cNvSpPr txBox="1"/>
            <p:nvPr/>
          </p:nvSpPr>
          <p:spPr>
            <a:xfrm>
              <a:off x="3101868" y="4623721"/>
              <a:ext cx="917239" cy="307776"/>
            </a:xfrm>
            <a:prstGeom prst="rect">
              <a:avLst/>
            </a:prstGeom>
            <a:noFill/>
          </p:spPr>
          <p:txBody>
            <a:bodyPr wrap="none" rtlCol="0">
              <a:spAutoFit/>
            </a:bodyPr>
            <a:lstStyle/>
            <a:p>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Regions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1A61781E-1378-2A42-B988-1540FF45E4B7}"/>
                </a:ext>
              </a:extLst>
            </p:cNvPr>
            <p:cNvSpPr txBox="1"/>
            <p:nvPr/>
          </p:nvSpPr>
          <p:spPr>
            <a:xfrm>
              <a:off x="2649020" y="5093992"/>
              <a:ext cx="1822935" cy="307776"/>
            </a:xfrm>
            <a:prstGeom prst="rect">
              <a:avLst/>
            </a:prstGeom>
            <a:noFill/>
          </p:spPr>
          <p:txBody>
            <a:bodyPr wrap="none" rtlCol="0">
              <a:spAutoFit/>
            </a:bodyPr>
            <a:lstStyle/>
            <a:p>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Availability Zones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a:extLst>
                <a:ext uri="{FF2B5EF4-FFF2-40B4-BE49-F238E27FC236}">
                  <a16:creationId xmlns:a16="http://schemas.microsoft.com/office/drawing/2014/main" id="{859A3263-E32E-124B-B5C1-C56B03E9ADEF}"/>
                </a:ext>
              </a:extLst>
            </p:cNvPr>
            <p:cNvSpPr/>
            <p:nvPr/>
          </p:nvSpPr>
          <p:spPr>
            <a:xfrm>
              <a:off x="4475509" y="4660068"/>
              <a:ext cx="1226046" cy="7481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24" name="TextBox 23">
              <a:extLst>
                <a:ext uri="{FF2B5EF4-FFF2-40B4-BE49-F238E27FC236}">
                  <a16:creationId xmlns:a16="http://schemas.microsoft.com/office/drawing/2014/main" id="{EF5E8275-9BB2-F64C-9830-18E4354B29E4}"/>
                </a:ext>
              </a:extLst>
            </p:cNvPr>
            <p:cNvSpPr txBox="1"/>
            <p:nvPr/>
          </p:nvSpPr>
          <p:spPr>
            <a:xfrm>
              <a:off x="4569221" y="4750403"/>
              <a:ext cx="1071127" cy="531614"/>
            </a:xfrm>
            <a:prstGeom prst="rect">
              <a:avLst/>
            </a:prstGeom>
            <a:noFill/>
          </p:spPr>
          <p:txBody>
            <a:bodyPr wrap="none" rtlCol="0">
              <a:spAutoFit/>
            </a:bodyPr>
            <a:lstStyle/>
            <a:p>
              <a:pPr algn="ctr"/>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Edge</a:t>
              </a:r>
            </a:p>
            <a:p>
              <a:pPr algn="ctr"/>
              <a:r>
                <a:rPr lang="en-US" sz="1600"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rPr>
                <a:t>Locations</a:t>
              </a:r>
              <a:endParaRPr lang="en-US" dirty="0">
                <a:solidFill>
                  <a:schemeClr val="tx1">
                    <a:alpha val="48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521B962C-3695-E246-ABE5-1039A501A36E}"/>
                </a:ext>
              </a:extLst>
            </p:cNvPr>
            <p:cNvSpPr txBox="1"/>
            <p:nvPr/>
          </p:nvSpPr>
          <p:spPr>
            <a:xfrm>
              <a:off x="309769" y="4678035"/>
              <a:ext cx="1664827" cy="553998"/>
            </a:xfrm>
            <a:prstGeom prst="rect">
              <a:avLst/>
            </a:prstGeom>
            <a:noFill/>
          </p:spPr>
          <p:txBody>
            <a:bodyPr wrap="square" rtlCol="0">
              <a:spAutoFit/>
            </a:bodyPr>
            <a:lstStyle/>
            <a:p>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grpSp>
    </p:spTree>
    <p:custDataLst>
      <p:tags r:id="rId1"/>
    </p:custDataLst>
    <p:extLst>
      <p:ext uri="{BB962C8B-B14F-4D97-AF65-F5344CB8AC3E}">
        <p14:creationId xmlns:p14="http://schemas.microsoft.com/office/powerpoint/2010/main" val="3571906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Compliance Solutions Guide</a:t>
            </a:r>
          </a:p>
        </p:txBody>
      </p:sp>
      <p:sp>
        <p:nvSpPr>
          <p:cNvPr id="7" name="Content Placeholder 2"/>
          <p:cNvSpPr>
            <a:spLocks noGrp="1"/>
          </p:cNvSpPr>
          <p:nvPr>
            <p:ph idx="1"/>
          </p:nvPr>
        </p:nvSpPr>
        <p:spPr>
          <a:xfrm>
            <a:off x="238538" y="1440305"/>
            <a:ext cx="9328795" cy="4913308"/>
          </a:xfrm>
        </p:spPr>
        <p:txBody>
          <a:bodyPr>
            <a:normAutofit/>
          </a:bodyPr>
          <a:lstStyle/>
          <a:p>
            <a:pPr marL="463550" indent="-463550"/>
            <a:r>
              <a:rPr lang="en-US" sz="2400" dirty="0"/>
              <a:t>Understand the Shared Responsibility Model</a:t>
            </a:r>
          </a:p>
          <a:p>
            <a:pPr marL="463550" indent="-463550"/>
            <a:r>
              <a:rPr lang="en-US" sz="2400" dirty="0"/>
              <a:t>Request a compliance report</a:t>
            </a:r>
          </a:p>
          <a:p>
            <a:pPr marL="463550" indent="-463550"/>
            <a:r>
              <a:rPr lang="en-US" sz="2400" dirty="0"/>
              <a:t>Complete a security questionnaire</a:t>
            </a:r>
          </a:p>
          <a:p>
            <a:pPr marL="463550" indent="-463550"/>
            <a:r>
              <a:rPr lang="en-US" sz="2400" dirty="0"/>
              <a:t>Services in scope</a:t>
            </a:r>
          </a:p>
          <a:p>
            <a:pPr marL="463550" indent="-463550"/>
            <a:r>
              <a:rPr lang="en-US" sz="2400" dirty="0"/>
              <a:t>AWS Security Blog</a:t>
            </a:r>
          </a:p>
          <a:p>
            <a:pPr marL="463550" indent="-463550"/>
            <a:r>
              <a:rPr lang="en-US" sz="2400" dirty="0"/>
              <a:t>Case studies</a:t>
            </a:r>
          </a:p>
          <a:p>
            <a:pPr marL="463550" indent="-463550"/>
            <a:r>
              <a:rPr lang="en-US" sz="2400" dirty="0"/>
              <a:t>FAQs</a:t>
            </a:r>
          </a:p>
          <a:p>
            <a:endParaRPr lang="en-US" sz="2400" dirty="0"/>
          </a:p>
          <a:p>
            <a:pPr marL="0" indent="0">
              <a:buNone/>
            </a:pPr>
            <a:r>
              <a:rPr lang="en-US" sz="2400" dirty="0"/>
              <a:t>For additional compliance information see:</a:t>
            </a:r>
            <a:br>
              <a:rPr lang="en-US" sz="2400" dirty="0"/>
            </a:br>
            <a:r>
              <a:rPr lang="en-US" sz="2400" dirty="0">
                <a:hlinkClick r:id="rId3"/>
              </a:rPr>
              <a:t>https://aws.amazon.com/compliance/resources/</a:t>
            </a:r>
            <a:endParaRPr lang="en-US" sz="2400" dirty="0"/>
          </a:p>
          <a:p>
            <a:pPr marL="0" indent="0">
              <a:buNone/>
            </a:pPr>
            <a:endParaRPr lang="en-US" sz="24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724" y="1107455"/>
            <a:ext cx="2607290" cy="2109082"/>
          </a:xfrm>
          <a:prstGeom prst="rect">
            <a:avLst/>
          </a:prstGeom>
        </p:spPr>
      </p:pic>
    </p:spTree>
    <p:extLst>
      <p:ext uri="{BB962C8B-B14F-4D97-AF65-F5344CB8AC3E}">
        <p14:creationId xmlns:p14="http://schemas.microsoft.com/office/powerpoint/2010/main" val="4086568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4 Review:                                                      </a:t>
            </a:r>
          </a:p>
        </p:txBody>
      </p:sp>
      <p:sp>
        <p:nvSpPr>
          <p:cNvPr id="62" name="Subtitle 10"/>
          <p:cNvSpPr txBox="1">
            <a:spLocks/>
          </p:cNvSpPr>
          <p:nvPr/>
        </p:nvSpPr>
        <p:spPr>
          <a:xfrm>
            <a:off x="387219" y="1252734"/>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the AWS Shared Responsibility Model</a:t>
            </a:r>
          </a:p>
          <a:p>
            <a:pPr marL="342900" indent="-342900">
              <a:lnSpc>
                <a:spcPct val="150000"/>
              </a:lnSpc>
              <a:buBlip>
                <a:blip r:embed="rId5"/>
              </a:buBlip>
            </a:pPr>
            <a:r>
              <a:rPr lang="en-US" sz="2000" dirty="0"/>
              <a:t>Discussed IAM</a:t>
            </a:r>
          </a:p>
          <a:p>
            <a:pPr marL="342900" indent="-342900">
              <a:lnSpc>
                <a:spcPct val="150000"/>
              </a:lnSpc>
              <a:buBlip>
                <a:blip r:embed="rId5"/>
              </a:buBlip>
            </a:pPr>
            <a:r>
              <a:rPr lang="en-US" sz="2000" dirty="0"/>
              <a:t>Reviewed AWS Trusted Advisor, AWS CloudTrail, and AWS Config</a:t>
            </a:r>
          </a:p>
          <a:p>
            <a:pPr marL="342900" indent="-342900">
              <a:lnSpc>
                <a:spcPct val="150000"/>
              </a:lnSpc>
              <a:buBlip>
                <a:blip r:embed="rId5"/>
              </a:buBlip>
            </a:pPr>
            <a:r>
              <a:rPr lang="en-US" sz="2000" dirty="0"/>
              <a:t>Explored the AWS security and compliance programs</a:t>
            </a:r>
          </a:p>
          <a:p>
            <a:pPr marL="342900" indent="-342900">
              <a:lnSpc>
                <a:spcPct val="150000"/>
              </a:lnSpc>
              <a:buBlip>
                <a:blip r:embed="rId5"/>
              </a:buBlip>
            </a:pPr>
            <a:r>
              <a:rPr lang="en-US" sz="2000" dirty="0"/>
              <a:t>Explored additional AWS security resources</a:t>
            </a:r>
          </a:p>
          <a:p>
            <a:pPr marL="342900" indent="-342900">
              <a:lnSpc>
                <a:spcPct val="150000"/>
              </a:lnSpc>
              <a:buBlip>
                <a:blip r:embed="rId5"/>
              </a:buBlip>
            </a:pPr>
            <a:r>
              <a:rPr lang="en-US" sz="2000" dirty="0"/>
              <a:t>Demonstrated and discussed Day One best practices</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098904" y="544761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4317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3, Lab 6 : </a:t>
            </a:r>
            <a:br>
              <a:rPr lang="en-US" sz="4800" dirty="0"/>
            </a:br>
            <a:r>
              <a:rPr lang="en-US" sz="4800" dirty="0"/>
              <a:t>Introduction to AWS IAM</a:t>
            </a:r>
          </a:p>
        </p:txBody>
      </p:sp>
      <p:grpSp>
        <p:nvGrpSpPr>
          <p:cNvPr id="3" name="Group 2">
            <a:extLst>
              <a:ext uri="{FF2B5EF4-FFF2-40B4-BE49-F238E27FC236}">
                <a16:creationId xmlns:a16="http://schemas.microsoft.com/office/drawing/2014/main" id="{A0C0AF30-8966-5D4C-A971-CAD946C89D9B}"/>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7643C28D-C78F-DD43-9ED9-1D4AC20B511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9BDA48C-F100-0743-AA2F-451B1B45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7779C228-85F4-9E45-932A-F7866EEEE7A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30 minutes</a:t>
            </a:r>
          </a:p>
        </p:txBody>
      </p:sp>
    </p:spTree>
    <p:custDataLst>
      <p:tags r:id="rId1"/>
    </p:custDataLst>
    <p:extLst>
      <p:ext uri="{BB962C8B-B14F-4D97-AF65-F5344CB8AC3E}">
        <p14:creationId xmlns:p14="http://schemas.microsoft.com/office/powerpoint/2010/main" val="2022667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explore pre-created IAM users and groups and add users to groups with specific capabilities enabled.</a:t>
            </a:r>
          </a:p>
        </p:txBody>
      </p:sp>
      <p:sp>
        <p:nvSpPr>
          <p:cNvPr id="5" name="TextBox 4"/>
          <p:cNvSpPr txBox="1"/>
          <p:nvPr/>
        </p:nvSpPr>
        <p:spPr>
          <a:xfrm>
            <a:off x="5073985" y="4563842"/>
            <a:ext cx="1132105" cy="274940"/>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IAM</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43" y="3301505"/>
            <a:ext cx="619590" cy="1173962"/>
          </a:xfrm>
          <a:prstGeom prst="rect">
            <a:avLst/>
          </a:prstGeom>
        </p:spPr>
      </p:pic>
    </p:spTree>
    <p:custDataLst>
      <p:tags r:id="rId1"/>
    </p:custDataLst>
    <p:extLst>
      <p:ext uri="{BB962C8B-B14F-4D97-AF65-F5344CB8AC3E}">
        <p14:creationId xmlns:p14="http://schemas.microsoft.com/office/powerpoint/2010/main" val="3615638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Tasks</a:t>
            </a:r>
          </a:p>
        </p:txBody>
      </p:sp>
      <p:sp>
        <p:nvSpPr>
          <p:cNvPr id="3" name="Content Placeholder 2"/>
          <p:cNvSpPr>
            <a:spLocks noGrp="1"/>
          </p:cNvSpPr>
          <p:nvPr>
            <p:ph idx="1"/>
          </p:nvPr>
        </p:nvSpPr>
        <p:spPr>
          <a:xfrm>
            <a:off x="2633870" y="1632748"/>
            <a:ext cx="8488018" cy="4913308"/>
          </a:xfrm>
        </p:spPr>
        <p:txBody>
          <a:bodyPr/>
          <a:lstStyle/>
          <a:p>
            <a:pPr marL="0" indent="0">
              <a:spcBef>
                <a:spcPts val="2400"/>
              </a:spcBef>
              <a:spcAft>
                <a:spcPts val="1200"/>
              </a:spcAft>
              <a:buNone/>
            </a:pPr>
            <a:r>
              <a:rPr lang="en-US" dirty="0"/>
              <a:t>Explore the </a:t>
            </a:r>
            <a:r>
              <a:rPr lang="en-US" b="1" dirty="0">
                <a:latin typeface="Amazon Ember" panose="020B0603020204020204" pitchFamily="34" charset="0"/>
                <a:ea typeface="Amazon Ember" panose="020B0603020204020204" pitchFamily="34" charset="0"/>
                <a:cs typeface="Amazon Ember" panose="020B0603020204020204" pitchFamily="34" charset="0"/>
              </a:rPr>
              <a:t>Users and Groups.</a:t>
            </a:r>
          </a:p>
          <a:p>
            <a:pPr marL="0" indent="0">
              <a:spcBef>
                <a:spcPts val="2400"/>
              </a:spcBef>
              <a:spcAft>
                <a:spcPts val="1200"/>
              </a:spcAft>
              <a:buNone/>
            </a:pPr>
            <a:r>
              <a:rPr lang="en-US" dirty="0"/>
              <a:t>Add </a:t>
            </a:r>
            <a:r>
              <a:rPr lang="en-US" b="1" dirty="0">
                <a:latin typeface="Amazon Ember" panose="020B0603020204020204" pitchFamily="34" charset="0"/>
                <a:ea typeface="Amazon Ember" panose="020B0603020204020204" pitchFamily="34" charset="0"/>
                <a:cs typeface="Amazon Ember" panose="020B0603020204020204" pitchFamily="34" charset="0"/>
              </a:rPr>
              <a:t>Users </a:t>
            </a:r>
            <a:r>
              <a:rPr lang="en-US" dirty="0"/>
              <a:t>to</a:t>
            </a:r>
            <a:r>
              <a:rPr lang="en-US" b="1" dirty="0">
                <a:latin typeface="Amazon Ember" panose="020B0603020204020204" pitchFamily="34" charset="0"/>
                <a:ea typeface="Amazon Ember" panose="020B0603020204020204" pitchFamily="34" charset="0"/>
                <a:cs typeface="Amazon Ember" panose="020B0603020204020204" pitchFamily="34" charset="0"/>
              </a:rPr>
              <a:t> Groups.</a:t>
            </a:r>
          </a:p>
          <a:p>
            <a:pPr marL="0" indent="0">
              <a:spcBef>
                <a:spcPts val="2400"/>
              </a:spcBef>
              <a:spcAft>
                <a:spcPts val="1200"/>
              </a:spcAft>
              <a:buNone/>
            </a:pPr>
            <a:r>
              <a:rPr lang="en-US" dirty="0"/>
              <a:t>Sign in and </a:t>
            </a:r>
            <a:r>
              <a:rPr lang="en-US" b="1" dirty="0">
                <a:latin typeface="Amazon Ember" panose="020B0603020204020204" pitchFamily="34" charset="0"/>
                <a:ea typeface="Amazon Ember" panose="020B0603020204020204" pitchFamily="34" charset="0"/>
              </a:rPr>
              <a:t>t</a:t>
            </a:r>
            <a:r>
              <a:rPr lang="en-US" b="1" dirty="0">
                <a:latin typeface="Amazon Ember" panose="020B0603020204020204" pitchFamily="34" charset="0"/>
                <a:ea typeface="Amazon Ember" panose="020B0603020204020204" pitchFamily="34" charset="0"/>
                <a:cs typeface="Amazon Ember" panose="020B0603020204020204" pitchFamily="34" charset="0"/>
              </a:rPr>
              <a:t>est Users.</a:t>
            </a:r>
          </a:p>
        </p:txBody>
      </p:sp>
      <p:pic>
        <p:nvPicPr>
          <p:cNvPr id="11" name="Picture 10">
            <a:extLst>
              <a:ext uri="{FF2B5EF4-FFF2-40B4-BE49-F238E27FC236}">
                <a16:creationId xmlns:a16="http://schemas.microsoft.com/office/drawing/2014/main" id="{89AD2068-D5B1-DB45-8655-AAF4CC896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1509178"/>
            <a:ext cx="386079" cy="731520"/>
          </a:xfrm>
          <a:prstGeom prst="rect">
            <a:avLst/>
          </a:prstGeom>
        </p:spPr>
      </p:pic>
      <p:pic>
        <p:nvPicPr>
          <p:cNvPr id="12" name="Picture 11">
            <a:extLst>
              <a:ext uri="{FF2B5EF4-FFF2-40B4-BE49-F238E27FC236}">
                <a16:creationId xmlns:a16="http://schemas.microsoft.com/office/drawing/2014/main" id="{646BAB0F-183C-DF4E-97BF-DF6DDBF27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2353562"/>
            <a:ext cx="386079" cy="731520"/>
          </a:xfrm>
          <a:prstGeom prst="rect">
            <a:avLst/>
          </a:prstGeom>
        </p:spPr>
      </p:pic>
      <p:pic>
        <p:nvPicPr>
          <p:cNvPr id="13" name="Picture 12">
            <a:extLst>
              <a:ext uri="{FF2B5EF4-FFF2-40B4-BE49-F238E27FC236}">
                <a16:creationId xmlns:a16="http://schemas.microsoft.com/office/drawing/2014/main" id="{7614307C-020B-0E47-AB6B-9DA466ED1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22" y="3169113"/>
            <a:ext cx="386079" cy="731520"/>
          </a:xfrm>
          <a:prstGeom prst="rect">
            <a:avLst/>
          </a:prstGeom>
        </p:spPr>
      </p:pic>
    </p:spTree>
    <p:custDataLst>
      <p:tags r:id="rId1"/>
    </p:custDataLst>
    <p:extLst>
      <p:ext uri="{BB962C8B-B14F-4D97-AF65-F5344CB8AC3E}">
        <p14:creationId xmlns:p14="http://schemas.microsoft.com/office/powerpoint/2010/main" val="281914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Final Product </a:t>
            </a:r>
          </a:p>
        </p:txBody>
      </p:sp>
      <p:sp>
        <p:nvSpPr>
          <p:cNvPr id="38" name="TextBox 37"/>
          <p:cNvSpPr txBox="1"/>
          <p:nvPr/>
        </p:nvSpPr>
        <p:spPr>
          <a:xfrm>
            <a:off x="2587399" y="307307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73074"/>
            <a:ext cx="1106956"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user-3</a:t>
            </a:r>
          </a:p>
        </p:txBody>
      </p:sp>
      <p:sp>
        <p:nvSpPr>
          <p:cNvPr id="40" name="TextBox 39"/>
          <p:cNvSpPr txBox="1"/>
          <p:nvPr/>
        </p:nvSpPr>
        <p:spPr>
          <a:xfrm>
            <a:off x="5292284" y="3073201"/>
            <a:ext cx="1340827"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299644" y="2410147"/>
            <a:ext cx="687982" cy="63812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392062" y="2345037"/>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Groups</a:t>
            </a:r>
          </a:p>
        </p:txBody>
      </p:sp>
      <p:sp>
        <p:nvSpPr>
          <p:cNvPr id="67" name="TextBox 66"/>
          <p:cNvSpPr txBox="1"/>
          <p:nvPr/>
        </p:nvSpPr>
        <p:spPr>
          <a:xfrm>
            <a:off x="6775644" y="3083360"/>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endCxn id="39" idx="0"/>
          </p:cNvCxnSpPr>
          <p:nvPr/>
        </p:nvCxnSpPr>
        <p:spPr>
          <a:xfrm rot="5400000">
            <a:off x="4568130" y="2316630"/>
            <a:ext cx="687855" cy="82503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3922135" y="1397976"/>
            <a:ext cx="2809807" cy="963457"/>
          </a:xfrm>
          <a:prstGeom prst="rect">
            <a:avLst/>
          </a:prstGeom>
          <a:solidFill>
            <a:schemeClr val="accent4">
              <a:lumMod val="20000"/>
              <a:lumOff val="8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75536" y="1515246"/>
            <a:ext cx="1142283" cy="599699"/>
          </a:xfrm>
          <a:prstGeom prst="rect">
            <a:avLst/>
          </a:prstGeom>
          <a:noFill/>
          <a:ln>
            <a:solidFill>
              <a:schemeClr val="tx2">
                <a:lumMod val="50000"/>
              </a:schemeClr>
            </a:solidFill>
          </a:ln>
          <a:extLst>
            <a:ext uri="{909E8E84-426E-40dd-AFC4-6F175D3DCCD1}">
              <a14:hiddenFill xmlns="" xmlns:a14="http://schemas.microsoft.com/office/drawing/2010/main">
                <a:solidFill>
                  <a:srgbClr val="FFFFFF"/>
                </a:solidFill>
              </a14:hiddenFill>
            </a:ext>
          </a:extLst>
        </p:spPr>
      </p:pic>
      <p:sp>
        <p:nvSpPr>
          <p:cNvPr id="79" name="TextBox 78"/>
          <p:cNvSpPr txBox="1"/>
          <p:nvPr/>
        </p:nvSpPr>
        <p:spPr>
          <a:xfrm>
            <a:off x="5250961" y="1807886"/>
            <a:ext cx="1343720"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62" name="TextBox 61">
            <a:extLst>
              <a:ext uri="{FF2B5EF4-FFF2-40B4-BE49-F238E27FC236}">
                <a16:creationId xmlns:a16="http://schemas.microsoft.com/office/drawing/2014/main" id="{6DC81C1C-A3DF-6347-8581-7C0174813EF0}"/>
              </a:ext>
            </a:extLst>
          </p:cNvPr>
          <p:cNvSpPr txBox="1"/>
          <p:nvPr/>
        </p:nvSpPr>
        <p:spPr>
          <a:xfrm>
            <a:off x="2791046" y="2439118"/>
            <a:ext cx="1166613" cy="379656"/>
          </a:xfrm>
          <a:prstGeom prst="rect">
            <a:avLst/>
          </a:prstGeom>
          <a:noFill/>
        </p:spPr>
        <p:txBody>
          <a:bodyPr wrap="square" rtlCol="0">
            <a:spAutoFit/>
          </a:bodyPr>
          <a:lstStyle/>
          <a:p>
            <a:r>
              <a:rPr lang="en-US" sz="1867" b="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64" name="Straight Connector 63">
            <a:extLst>
              <a:ext uri="{FF2B5EF4-FFF2-40B4-BE49-F238E27FC236}">
                <a16:creationId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6C9B189-37BF-D841-AE73-C1F763386A64}"/>
              </a:ext>
            </a:extLst>
          </p:cNvPr>
          <p:cNvCxnSpPr>
            <a:cxnSpLocks/>
            <a:endCxn id="67" idx="0"/>
          </p:cNvCxnSpPr>
          <p:nvPr/>
        </p:nvCxnSpPr>
        <p:spPr>
          <a:xfrm>
            <a:off x="7568123" y="2714061"/>
            <a:ext cx="1" cy="36929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5C2B8FA-263E-8B4C-A984-A24C0DBA33EF}"/>
              </a:ext>
            </a:extLst>
          </p:cNvPr>
          <p:cNvSpPr txBox="1"/>
          <p:nvPr/>
        </p:nvSpPr>
        <p:spPr>
          <a:xfrm>
            <a:off x="8788388" y="3093866"/>
            <a:ext cx="1584960" cy="338554"/>
          </a:xfrm>
          <a:prstGeom prst="rect">
            <a:avLst/>
          </a:prstGeom>
          <a:solidFill>
            <a:srgbClr val="FFEBFF"/>
          </a:solidFill>
          <a:ln>
            <a:solidFill>
              <a:srgbClr val="FF99FF"/>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S3-Support</a:t>
            </a:r>
          </a:p>
        </p:txBody>
      </p:sp>
      <p:pic>
        <p:nvPicPr>
          <p:cNvPr id="82" name="Picture 81">
            <a:extLst>
              <a:ext uri="{FF2B5EF4-FFF2-40B4-BE49-F238E27FC236}">
                <a16:creationId xmlns:a16="http://schemas.microsoft.com/office/drawing/2014/main" id="{6A291E84-EACB-6C49-91D9-D92CB17D81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9350081" y="3901665"/>
            <a:ext cx="620747" cy="927853"/>
          </a:xfrm>
          <a:prstGeom prst="rect">
            <a:avLst/>
          </a:prstGeom>
        </p:spPr>
      </p:pic>
      <p:pic>
        <p:nvPicPr>
          <p:cNvPr id="83" name="Picture 82">
            <a:extLst>
              <a:ext uri="{FF2B5EF4-FFF2-40B4-BE49-F238E27FC236}">
                <a16:creationId xmlns:a16="http://schemas.microsoft.com/office/drawing/2014/main" id="{E6E481F0-4D43-3C42-B9A3-06CB8DD6D0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3040" y="4557157"/>
            <a:ext cx="153321" cy="153321"/>
          </a:xfrm>
          <a:prstGeom prst="rect">
            <a:avLst/>
          </a:prstGeom>
        </p:spPr>
      </p:pic>
      <p:pic>
        <p:nvPicPr>
          <p:cNvPr id="84" name="Picture 83">
            <a:extLst>
              <a:ext uri="{FF2B5EF4-FFF2-40B4-BE49-F238E27FC236}">
                <a16:creationId xmlns:a16="http://schemas.microsoft.com/office/drawing/2014/main" id="{6412778A-E51A-F749-8ECD-E5A8269234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1964" y="4332166"/>
            <a:ext cx="195473" cy="195473"/>
          </a:xfrm>
          <a:prstGeom prst="rect">
            <a:avLst/>
          </a:prstGeom>
        </p:spPr>
      </p:pic>
      <p:pic>
        <p:nvPicPr>
          <p:cNvPr id="85" name="Picture 84">
            <a:extLst>
              <a:ext uri="{FF2B5EF4-FFF2-40B4-BE49-F238E27FC236}">
                <a16:creationId xmlns:a16="http://schemas.microsoft.com/office/drawing/2014/main" id="{C98EA9D9-61C9-9D4A-A8F3-5E75425F43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1964" y="4122942"/>
            <a:ext cx="195473" cy="195473"/>
          </a:xfrm>
          <a:prstGeom prst="rect">
            <a:avLst/>
          </a:prstGeom>
        </p:spPr>
      </p:pic>
      <p:sp>
        <p:nvSpPr>
          <p:cNvPr id="86" name="TextBox 85">
            <a:extLst>
              <a:ext uri="{FF2B5EF4-FFF2-40B4-BE49-F238E27FC236}">
                <a16:creationId xmlns:a16="http://schemas.microsoft.com/office/drawing/2014/main" id="{7A9E5E5E-0A92-8046-83CE-A6C3A455938D}"/>
              </a:ext>
            </a:extLst>
          </p:cNvPr>
          <p:cNvSpPr txBox="1"/>
          <p:nvPr/>
        </p:nvSpPr>
        <p:spPr>
          <a:xfrm>
            <a:off x="8908631" y="4837220"/>
            <a:ext cx="1606971" cy="272703"/>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IAM Managed Policy – S3 Read Only</a:t>
            </a:r>
          </a:p>
        </p:txBody>
      </p:sp>
      <p:cxnSp>
        <p:nvCxnSpPr>
          <p:cNvPr id="87" name="Straight Connector 86">
            <a:extLst>
              <a:ext uri="{FF2B5EF4-FFF2-40B4-BE49-F238E27FC236}">
                <a16:creationId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88" name="Picture 87">
            <a:extLst>
              <a:ext uri="{FF2B5EF4-FFF2-40B4-BE49-F238E27FC236}">
                <a16:creationId xmlns:a16="http://schemas.microsoft.com/office/drawing/2014/main" id="{30CAD3D9-F3AF-D044-A590-CB4BA23AFF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85" r="20814"/>
          <a:stretch/>
        </p:blipFill>
        <p:spPr>
          <a:xfrm>
            <a:off x="5687210" y="3896407"/>
            <a:ext cx="620747" cy="927853"/>
          </a:xfrm>
          <a:prstGeom prst="rect">
            <a:avLst/>
          </a:prstGeom>
        </p:spPr>
      </p:pic>
      <p:pic>
        <p:nvPicPr>
          <p:cNvPr id="89" name="Picture 88">
            <a:extLst>
              <a:ext uri="{FF2B5EF4-FFF2-40B4-BE49-F238E27FC236}">
                <a16:creationId xmlns:a16="http://schemas.microsoft.com/office/drawing/2014/main" id="{CD06F16A-5DFF-4843-9FB7-C5711C6C99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0169" y="4551899"/>
            <a:ext cx="153321" cy="153321"/>
          </a:xfrm>
          <a:prstGeom prst="rect">
            <a:avLst/>
          </a:prstGeom>
        </p:spPr>
      </p:pic>
      <p:pic>
        <p:nvPicPr>
          <p:cNvPr id="90" name="Picture 89">
            <a:extLst>
              <a:ext uri="{FF2B5EF4-FFF2-40B4-BE49-F238E27FC236}">
                <a16:creationId xmlns:a16="http://schemas.microsoft.com/office/drawing/2014/main" id="{AFB476B1-A5F7-E042-A5CF-584315C38A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9093" y="4326908"/>
            <a:ext cx="195473" cy="195473"/>
          </a:xfrm>
          <a:prstGeom prst="rect">
            <a:avLst/>
          </a:prstGeom>
        </p:spPr>
      </p:pic>
      <p:pic>
        <p:nvPicPr>
          <p:cNvPr id="91" name="Picture 90">
            <a:extLst>
              <a:ext uri="{FF2B5EF4-FFF2-40B4-BE49-F238E27FC236}">
                <a16:creationId xmlns:a16="http://schemas.microsoft.com/office/drawing/2014/main" id="{31851AC7-0D79-E448-A46E-5230DABF8F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9093" y="4117684"/>
            <a:ext cx="195473" cy="195473"/>
          </a:xfrm>
          <a:prstGeom prst="rect">
            <a:avLst/>
          </a:prstGeom>
        </p:spPr>
      </p:pic>
      <p:sp>
        <p:nvSpPr>
          <p:cNvPr id="92" name="TextBox 91">
            <a:extLst>
              <a:ext uri="{FF2B5EF4-FFF2-40B4-BE49-F238E27FC236}">
                <a16:creationId xmlns:a16="http://schemas.microsoft.com/office/drawing/2014/main" id="{8655083F-C863-C54F-A4DB-0835F6059448}"/>
              </a:ext>
            </a:extLst>
          </p:cNvPr>
          <p:cNvSpPr txBox="1"/>
          <p:nvPr/>
        </p:nvSpPr>
        <p:spPr>
          <a:xfrm>
            <a:off x="5513783" y="4837222"/>
            <a:ext cx="1024731" cy="208314"/>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IAM Inline Policy</a:t>
            </a:r>
          </a:p>
        </p:txBody>
      </p:sp>
      <p:pic>
        <p:nvPicPr>
          <p:cNvPr id="93" name="Picture 92">
            <a:extLst>
              <a:ext uri="{FF2B5EF4-FFF2-40B4-BE49-F238E27FC236}">
                <a16:creationId xmlns:a16="http://schemas.microsoft.com/office/drawing/2014/main" id="{23BA6E0B-757F-6148-B0A2-2EF475AE6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6236" y="4014646"/>
            <a:ext cx="661308" cy="685800"/>
          </a:xfrm>
          <a:prstGeom prst="rect">
            <a:avLst/>
          </a:prstGeom>
        </p:spPr>
      </p:pic>
      <p:pic>
        <p:nvPicPr>
          <p:cNvPr id="95" name="Picture 94" descr="EC2-Instance.png">
            <a:extLst>
              <a:ext uri="{FF2B5EF4-FFF2-40B4-BE49-F238E27FC236}">
                <a16:creationId xmlns:a16="http://schemas.microsoft.com/office/drawing/2014/main" id="{BF16B05F-D5D5-D546-BF9D-641C0F83155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689" r="7706"/>
          <a:stretch/>
        </p:blipFill>
        <p:spPr>
          <a:xfrm>
            <a:off x="7949733" y="3365300"/>
            <a:ext cx="760992" cy="866279"/>
          </a:xfrm>
          <a:prstGeom prst="rect">
            <a:avLst/>
          </a:prstGeom>
        </p:spPr>
      </p:pic>
      <p:sp>
        <p:nvSpPr>
          <p:cNvPr id="98" name="TextBox 97">
            <a:extLst>
              <a:ext uri="{FF2B5EF4-FFF2-40B4-BE49-F238E27FC236}">
                <a16:creationId xmlns:a16="http://schemas.microsoft.com/office/drawing/2014/main" id="{4F5B1357-FA0A-B445-AA99-8F7932D02754}"/>
              </a:ext>
            </a:extLst>
          </p:cNvPr>
          <p:cNvSpPr txBox="1"/>
          <p:nvPr/>
        </p:nvSpPr>
        <p:spPr>
          <a:xfrm>
            <a:off x="7740868" y="4161952"/>
            <a:ext cx="1178723" cy="45719"/>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EC2 Read-Only Access</a:t>
            </a:r>
          </a:p>
        </p:txBody>
      </p:sp>
      <p:pic>
        <p:nvPicPr>
          <p:cNvPr id="99" name="Picture 98" descr="EC2-Instance.png">
            <a:extLst>
              <a:ext uri="{FF2B5EF4-FFF2-40B4-BE49-F238E27FC236}">
                <a16:creationId xmlns:a16="http://schemas.microsoft.com/office/drawing/2014/main" id="{37804F90-B9BC-6F4F-9E6F-804089FE210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689" r="7706"/>
          <a:stretch/>
        </p:blipFill>
        <p:spPr>
          <a:xfrm>
            <a:off x="4714823" y="3946340"/>
            <a:ext cx="760992" cy="866279"/>
          </a:xfrm>
          <a:prstGeom prst="rect">
            <a:avLst/>
          </a:prstGeom>
        </p:spPr>
      </p:pic>
      <p:sp>
        <p:nvSpPr>
          <p:cNvPr id="101" name="TextBox 100">
            <a:extLst>
              <a:ext uri="{FF2B5EF4-FFF2-40B4-BE49-F238E27FC236}">
                <a16:creationId xmlns:a16="http://schemas.microsoft.com/office/drawing/2014/main" id="{95C0DEEF-01E6-B744-B3A6-2767C9D07B4D}"/>
              </a:ext>
            </a:extLst>
          </p:cNvPr>
          <p:cNvSpPr txBox="1"/>
          <p:nvPr/>
        </p:nvSpPr>
        <p:spPr>
          <a:xfrm>
            <a:off x="4547145" y="4737372"/>
            <a:ext cx="1096348" cy="86888"/>
          </a:xfrm>
          <a:prstGeom prst="rect">
            <a:avLst/>
          </a:prstGeom>
          <a:noFill/>
        </p:spPr>
        <p:txBody>
          <a:bodyPr wrap="square" lIns="0" tIns="0" rIns="0" bIns="0" rtlCol="0">
            <a:no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EC2 View, Start and Stop Access</a:t>
            </a:r>
          </a:p>
        </p:txBody>
      </p:sp>
      <p:sp>
        <p:nvSpPr>
          <p:cNvPr id="102" name="TextBox 101">
            <a:extLst>
              <a:ext uri="{FF2B5EF4-FFF2-40B4-BE49-F238E27FC236}">
                <a16:creationId xmlns:a16="http://schemas.microsoft.com/office/drawing/2014/main" id="{E53E2D1A-1E09-1642-9C54-A718B38B4287}"/>
              </a:ext>
            </a:extLst>
          </p:cNvPr>
          <p:cNvSpPr txBox="1"/>
          <p:nvPr/>
        </p:nvSpPr>
        <p:spPr>
          <a:xfrm>
            <a:off x="1226293" y="3052838"/>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a16="http://schemas.microsoft.com/office/drawing/2014/main" id="{ECCECB3C-5100-DB4F-A4C2-62BB2E923E80}"/>
              </a:ext>
            </a:extLst>
          </p:cNvPr>
          <p:cNvSpPr txBox="1"/>
          <p:nvPr/>
        </p:nvSpPr>
        <p:spPr>
          <a:xfrm>
            <a:off x="9073305" y="5445981"/>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a16="http://schemas.microsoft.com/office/drawing/2014/main" id="{4D81EED8-D18E-324E-9B74-4325714E471B}"/>
              </a:ext>
            </a:extLst>
          </p:cNvPr>
          <p:cNvCxnSpPr>
            <a:cxnSpLocks/>
          </p:cNvCxnSpPr>
          <p:nvPr/>
        </p:nvCxnSpPr>
        <p:spPr>
          <a:xfrm flipV="1">
            <a:off x="9651373" y="5235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7E4D609-FF61-6143-8A51-43F9DBA15486}"/>
              </a:ext>
            </a:extLst>
          </p:cNvPr>
          <p:cNvSpPr txBox="1"/>
          <p:nvPr/>
        </p:nvSpPr>
        <p:spPr>
          <a:xfrm>
            <a:off x="6692252" y="3664890"/>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a16="http://schemas.microsoft.com/office/drawing/2014/main" id="{6C2F6522-63E0-DF4A-A781-4BD93219B840}"/>
              </a:ext>
            </a:extLst>
          </p:cNvPr>
          <p:cNvCxnSpPr>
            <a:cxnSpLocks/>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87DA5D-58B1-A84E-9D6A-2458C73422F9}"/>
              </a:ext>
            </a:extLst>
          </p:cNvPr>
          <p:cNvSpPr txBox="1"/>
          <p:nvPr/>
        </p:nvSpPr>
        <p:spPr>
          <a:xfrm>
            <a:off x="5413911" y="5445981"/>
            <a:ext cx="1219200" cy="338554"/>
          </a:xfrm>
          <a:prstGeom prst="rect">
            <a:avLst/>
          </a:prstGeom>
          <a:solidFill>
            <a:srgbClr val="F7FFF7"/>
          </a:solidFill>
          <a:ln>
            <a:solidFill>
              <a:schemeClr val="accent4">
                <a:lumMod val="40000"/>
                <a:lumOff val="6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a16="http://schemas.microsoft.com/office/drawing/2014/main" id="{FBCA2428-FF9C-C34E-8B97-F899D93BAA97}"/>
              </a:ext>
            </a:extLst>
          </p:cNvPr>
          <p:cNvCxnSpPr>
            <a:cxnSpLocks/>
          </p:cNvCxnSpPr>
          <p:nvPr/>
        </p:nvCxnSpPr>
        <p:spPr>
          <a:xfrm flipV="1">
            <a:off x="5991979" y="5235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8F2867ED-D807-5444-B026-A40D1BAC0C7E}"/>
              </a:ext>
            </a:extLst>
          </p:cNvPr>
          <p:cNvGrpSpPr/>
          <p:nvPr/>
        </p:nvGrpSpPr>
        <p:grpSpPr>
          <a:xfrm>
            <a:off x="11082174" y="5586978"/>
            <a:ext cx="403626" cy="461287"/>
            <a:chOff x="11271015" y="5905029"/>
            <a:chExt cx="403626" cy="461287"/>
          </a:xfrm>
        </p:grpSpPr>
        <p:sp>
          <p:nvSpPr>
            <p:cNvPr id="53" name="Oval 52">
              <a:extLst>
                <a:ext uri="{FF2B5EF4-FFF2-40B4-BE49-F238E27FC236}">
                  <a16:creationId xmlns:a16="http://schemas.microsoft.com/office/drawing/2014/main" id="{13622EA2-3F79-4B4D-A793-ECE8000C4470}"/>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0069D0DE-814C-404B-A43C-66E9901915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56" name="TextBox 55">
            <a:extLst>
              <a:ext uri="{FF2B5EF4-FFF2-40B4-BE49-F238E27FC236}">
                <a16:creationId xmlns:a16="http://schemas.microsoft.com/office/drawing/2014/main" id="{19171849-653B-EC45-9D6F-C296EF7EE4E7}"/>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spTree>
    <p:custDataLst>
      <p:tags r:id="rId1"/>
    </p:custDataLst>
    <p:extLst>
      <p:ext uri="{BB962C8B-B14F-4D97-AF65-F5344CB8AC3E}">
        <p14:creationId xmlns:p14="http://schemas.microsoft.com/office/powerpoint/2010/main" val="866232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3044878"/>
            <a:ext cx="11095836" cy="779463"/>
          </a:xfrm>
        </p:spPr>
        <p:txBody>
          <a:bodyPr>
            <a:noAutofit/>
          </a:bodyPr>
          <a:lstStyle/>
          <a:p>
            <a:r>
              <a:rPr lang="en-US" sz="5400" dirty="0"/>
              <a:t>Optional:  </a:t>
            </a:r>
            <a:br>
              <a:rPr lang="en-US" sz="5400" dirty="0"/>
            </a:br>
            <a:r>
              <a:rPr lang="en-US" sz="5400" dirty="0"/>
              <a:t>Day 1: Full IAM Demonstration</a:t>
            </a:r>
          </a:p>
        </p:txBody>
      </p:sp>
      <p:pic>
        <p:nvPicPr>
          <p:cNvPr id="3" name="Picture 2"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Tree>
    <p:custDataLst>
      <p:tags r:id="rId1"/>
    </p:custDataLst>
    <p:extLst>
      <p:ext uri="{BB962C8B-B14F-4D97-AF65-F5344CB8AC3E}">
        <p14:creationId xmlns:p14="http://schemas.microsoft.com/office/powerpoint/2010/main" val="1304513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IAM Security Status Review</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9" name="Rectangle 8">
            <a:extLst>
              <a:ext uri="{FF2B5EF4-FFF2-40B4-BE49-F238E27FC236}">
                <a16:creationId xmlns:a16="http://schemas.microsoft.com/office/drawing/2014/main" id="{3F442F38-5D3B-2E41-A268-F84C8ED003BD}"/>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6B014E7-05BE-704B-B22C-54027C941CA1}"/>
              </a:ext>
            </a:extLst>
          </p:cNvPr>
          <p:cNvPicPr>
            <a:picLocks noChangeAspect="1"/>
          </p:cNvPicPr>
          <p:nvPr/>
        </p:nvPicPr>
        <p:blipFill>
          <a:blip r:embed="rId5"/>
          <a:stretch>
            <a:fillRect/>
          </a:stretch>
        </p:blipFill>
        <p:spPr>
          <a:xfrm>
            <a:off x="960255" y="1256250"/>
            <a:ext cx="10451895" cy="5169754"/>
          </a:xfrm>
          <a:prstGeom prst="rect">
            <a:avLst/>
          </a:prstGeom>
        </p:spPr>
      </p:pic>
    </p:spTree>
    <p:custDataLst>
      <p:tags r:id="rId1"/>
    </p:custDataLst>
    <p:extLst>
      <p:ext uri="{BB962C8B-B14F-4D97-AF65-F5344CB8AC3E}">
        <p14:creationId xmlns:p14="http://schemas.microsoft.com/office/powerpoint/2010/main" val="144697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Activate MFA on Root Account</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0" name="Rectangle 9">
            <a:extLst>
              <a:ext uri="{FF2B5EF4-FFF2-40B4-BE49-F238E27FC236}">
                <a16:creationId xmlns:a16="http://schemas.microsoft.com/office/drawing/2014/main" id="{4D8C2B9D-4534-2246-897E-DE188549D39B}"/>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5CE27FA-4007-5444-ACE6-8DD0BE2DB99C}"/>
              </a:ext>
            </a:extLst>
          </p:cNvPr>
          <p:cNvPicPr>
            <a:picLocks noChangeAspect="1"/>
          </p:cNvPicPr>
          <p:nvPr/>
        </p:nvPicPr>
        <p:blipFill>
          <a:blip r:embed="rId5"/>
          <a:stretch>
            <a:fillRect/>
          </a:stretch>
        </p:blipFill>
        <p:spPr>
          <a:xfrm>
            <a:off x="960255" y="1256250"/>
            <a:ext cx="10451895" cy="5169754"/>
          </a:xfrm>
          <a:prstGeom prst="rect">
            <a:avLst/>
          </a:prstGeom>
        </p:spPr>
      </p:pic>
      <p:sp>
        <p:nvSpPr>
          <p:cNvPr id="12" name="Rectangle 11">
            <a:extLst>
              <a:ext uri="{FF2B5EF4-FFF2-40B4-BE49-F238E27FC236}">
                <a16:creationId xmlns:a16="http://schemas.microsoft.com/office/drawing/2014/main" id="{E0DB6041-78FB-A747-B197-24DD257D3CDD}"/>
              </a:ext>
            </a:extLst>
          </p:cNvPr>
          <p:cNvSpPr/>
          <p:nvPr/>
        </p:nvSpPr>
        <p:spPr>
          <a:xfrm>
            <a:off x="3946869" y="45495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F39BFFD-4A3C-964D-B80C-6193C57AC6CE}"/>
              </a:ext>
            </a:extLst>
          </p:cNvPr>
          <p:cNvCxnSpPr>
            <a:cxnSpLocks/>
            <a:stCxn id="15" idx="3"/>
            <a:endCxn id="12" idx="1"/>
          </p:cNvCxnSpPr>
          <p:nvPr/>
        </p:nvCxnSpPr>
        <p:spPr>
          <a:xfrm flipV="1">
            <a:off x="2508431" y="4766749"/>
            <a:ext cx="14384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BB0C3-88AC-E441-85B8-420D3901B08C}"/>
              </a:ext>
            </a:extLst>
          </p:cNvPr>
          <p:cNvSpPr txBox="1"/>
          <p:nvPr/>
        </p:nvSpPr>
        <p:spPr>
          <a:xfrm>
            <a:off x="1116216" y="507768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Activation</a:t>
            </a:r>
          </a:p>
        </p:txBody>
      </p:sp>
    </p:spTree>
    <p:custDataLst>
      <p:tags r:id="rId1"/>
    </p:custDataLst>
    <p:extLst>
      <p:ext uri="{BB962C8B-B14F-4D97-AF65-F5344CB8AC3E}">
        <p14:creationId xmlns:p14="http://schemas.microsoft.com/office/powerpoint/2010/main" val="3405099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Activate MFA on Root Account</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9" name="Picture 8">
            <a:extLst>
              <a:ext uri="{FF2B5EF4-FFF2-40B4-BE49-F238E27FC236}">
                <a16:creationId xmlns:a16="http://schemas.microsoft.com/office/drawing/2014/main" id="{DE70F5E3-FEBF-CE47-8E2A-F00DA6AEA18D}"/>
              </a:ext>
            </a:extLst>
          </p:cNvPr>
          <p:cNvPicPr>
            <a:picLocks noChangeAspect="1"/>
          </p:cNvPicPr>
          <p:nvPr/>
        </p:nvPicPr>
        <p:blipFill>
          <a:blip r:embed="rId5"/>
          <a:stretch>
            <a:fillRect/>
          </a:stretch>
        </p:blipFill>
        <p:spPr>
          <a:xfrm>
            <a:off x="2358060" y="1305874"/>
            <a:ext cx="7475881" cy="5176194"/>
          </a:xfrm>
          <a:prstGeom prst="rect">
            <a:avLst/>
          </a:prstGeom>
        </p:spPr>
      </p:pic>
    </p:spTree>
    <p:custDataLst>
      <p:tags r:id="rId1"/>
    </p:custDataLst>
    <p:extLst>
      <p:ext uri="{BB962C8B-B14F-4D97-AF65-F5344CB8AC3E}">
        <p14:creationId xmlns:p14="http://schemas.microsoft.com/office/powerpoint/2010/main" val="68140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4617"/>
            <a:ext cx="11115261" cy="779463"/>
          </a:xfrm>
        </p:spPr>
        <p:txBody>
          <a:bodyPr>
            <a:noAutofit/>
          </a:bodyPr>
          <a:lstStyle/>
          <a:p>
            <a:r>
              <a:rPr lang="en-US" sz="3600" dirty="0"/>
              <a:t>Customer Security Responsibilities:</a:t>
            </a:r>
            <a:br>
              <a:rPr lang="en-US" sz="3600" dirty="0"/>
            </a:br>
            <a:r>
              <a:rPr lang="en-US" sz="3600" dirty="0"/>
              <a:t>Security </a:t>
            </a:r>
            <a:r>
              <a:rPr lang="en-US" sz="3600" b="1" dirty="0">
                <a:latin typeface="Amazon Ember" panose="020B0603020204020204" pitchFamily="34" charset="0"/>
                <a:ea typeface="Amazon Ember" panose="020B0603020204020204" pitchFamily="34" charset="0"/>
                <a:cs typeface="Amazon Ember" panose="020B0603020204020204" pitchFamily="34" charset="0"/>
              </a:rPr>
              <a:t>IN</a:t>
            </a:r>
            <a:r>
              <a:rPr lang="en-US" sz="3600" b="1" dirty="0">
                <a:solidFill>
                  <a:schemeClr val="accent5">
                    <a:lumMod val="50000"/>
                  </a:schemeClr>
                </a:solidFill>
              </a:rPr>
              <a:t> </a:t>
            </a:r>
            <a:r>
              <a:rPr lang="en-US" sz="3600" dirty="0"/>
              <a:t>the Cloud</a:t>
            </a:r>
          </a:p>
        </p:txBody>
      </p:sp>
      <p:sp>
        <p:nvSpPr>
          <p:cNvPr id="21" name="TextBox 20"/>
          <p:cNvSpPr txBox="1"/>
          <p:nvPr/>
        </p:nvSpPr>
        <p:spPr>
          <a:xfrm>
            <a:off x="7005597" y="1541725"/>
            <a:ext cx="4880955" cy="5202516"/>
          </a:xfrm>
          <a:prstGeom prst="rect">
            <a:avLst/>
          </a:prstGeom>
        </p:spPr>
        <p:txBody>
          <a:bodyPr vert="horz" lIns="121920" tIns="60960" rIns="121920" bIns="60960" rtlCol="0">
            <a:noAutofit/>
          </a:bodyPr>
          <a:lstStyle>
            <a:lvl1pPr indent="0">
              <a:spcBef>
                <a:spcPct val="20000"/>
              </a:spcBef>
              <a:buFontTx/>
              <a:buNone/>
              <a:defRPr sz="2400"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10000"/>
              </a:lnSpc>
              <a:spcBef>
                <a:spcPts val="800"/>
              </a:spcBef>
            </a:pPr>
            <a:r>
              <a:rPr lang="en-US" dirty="0">
                <a:solidFill>
                  <a:schemeClr val="tx1"/>
                </a:solidFill>
                <a:latin typeface="Amazon Ember Light" charset="0"/>
                <a:ea typeface="Amazon Ember Light" charset="0"/>
                <a:cs typeface="Amazon Ember Light" charset="0"/>
              </a:rPr>
              <a:t>Instance Operating System:</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Including patching, maintenance</a:t>
            </a:r>
          </a:p>
          <a:p>
            <a:pPr>
              <a:lnSpc>
                <a:spcPct val="110000"/>
              </a:lnSpc>
              <a:spcBef>
                <a:spcPts val="800"/>
              </a:spcBef>
            </a:pPr>
            <a:r>
              <a:rPr lang="en-US" dirty="0">
                <a:solidFill>
                  <a:schemeClr val="tx1"/>
                </a:solidFill>
                <a:latin typeface="Amazon Ember Light" charset="0"/>
                <a:ea typeface="Amazon Ember Light" charset="0"/>
                <a:cs typeface="Amazon Ember Light" charset="0"/>
              </a:rPr>
              <a:t>Application:</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Passwords, role-based access, etc.</a:t>
            </a:r>
          </a:p>
          <a:p>
            <a:pPr>
              <a:lnSpc>
                <a:spcPct val="110000"/>
              </a:lnSpc>
              <a:spcBef>
                <a:spcPts val="800"/>
              </a:spcBef>
            </a:pPr>
            <a:r>
              <a:rPr lang="en-US" dirty="0">
                <a:solidFill>
                  <a:schemeClr val="tx1"/>
                </a:solidFill>
                <a:latin typeface="Amazon Ember Light" charset="0"/>
                <a:ea typeface="Amazon Ember Light" charset="0"/>
                <a:cs typeface="Amazon Ember Light" charset="0"/>
              </a:rPr>
              <a:t>Security Groups</a:t>
            </a:r>
          </a:p>
          <a:p>
            <a:pPr>
              <a:lnSpc>
                <a:spcPct val="110000"/>
              </a:lnSpc>
              <a:spcBef>
                <a:spcPts val="800"/>
              </a:spcBef>
            </a:pPr>
            <a:r>
              <a:rPr lang="en-US" dirty="0">
                <a:solidFill>
                  <a:schemeClr val="tx1"/>
                </a:solidFill>
                <a:latin typeface="Amazon Ember Light" charset="0"/>
                <a:ea typeface="Amazon Ember Light" charset="0"/>
                <a:cs typeface="Amazon Ember Light" charset="0"/>
              </a:rPr>
              <a:t>OS/host-based Firewalls:</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Including intrusion detection/prevention systems</a:t>
            </a:r>
          </a:p>
          <a:p>
            <a:pPr>
              <a:lnSpc>
                <a:spcPct val="110000"/>
              </a:lnSpc>
              <a:spcBef>
                <a:spcPts val="800"/>
              </a:spcBef>
            </a:pPr>
            <a:r>
              <a:rPr lang="en-US" dirty="0">
                <a:solidFill>
                  <a:schemeClr val="tx1"/>
                </a:solidFill>
                <a:latin typeface="Amazon Ember Light" charset="0"/>
                <a:ea typeface="Amazon Ember Light" charset="0"/>
                <a:cs typeface="Amazon Ember Light" charset="0"/>
              </a:rPr>
              <a:t>Network Configuration</a:t>
            </a:r>
          </a:p>
          <a:p>
            <a:pPr>
              <a:lnSpc>
                <a:spcPct val="110000"/>
              </a:lnSpc>
              <a:spcBef>
                <a:spcPts val="800"/>
              </a:spcBef>
            </a:pPr>
            <a:r>
              <a:rPr lang="en-US" dirty="0">
                <a:solidFill>
                  <a:schemeClr val="tx1"/>
                </a:solidFill>
                <a:latin typeface="Amazon Ember Light" charset="0"/>
                <a:ea typeface="Amazon Ember Light" charset="0"/>
                <a:cs typeface="Amazon Ember Light" charset="0"/>
              </a:rPr>
              <a:t>Account Management:</a:t>
            </a:r>
          </a:p>
          <a:p>
            <a:pPr marL="796925" lvl="1" indent="-457200">
              <a:lnSpc>
                <a:spcPct val="110000"/>
              </a:lnSpc>
              <a:spcBef>
                <a:spcPts val="0"/>
              </a:spcBef>
              <a:buBlip>
                <a:blip r:embed="rId4"/>
              </a:buBlip>
            </a:pPr>
            <a:r>
              <a:rPr lang="en-US" dirty="0">
                <a:solidFill>
                  <a:schemeClr val="tx1"/>
                </a:solidFill>
                <a:latin typeface="Amazon Ember Light" charset="0"/>
                <a:ea typeface="Amazon Ember Light" charset="0"/>
                <a:cs typeface="Amazon Ember Light" charset="0"/>
              </a:rPr>
              <a:t>Separation of access</a:t>
            </a:r>
          </a:p>
        </p:txBody>
      </p:sp>
      <p:grpSp>
        <p:nvGrpSpPr>
          <p:cNvPr id="19" name="Group 18"/>
          <p:cNvGrpSpPr/>
          <p:nvPr/>
        </p:nvGrpSpPr>
        <p:grpSpPr>
          <a:xfrm>
            <a:off x="425270" y="2205701"/>
            <a:ext cx="6339423" cy="3382167"/>
            <a:chOff x="477118" y="1248218"/>
            <a:chExt cx="5269297" cy="2536620"/>
          </a:xfrm>
        </p:grpSpPr>
        <p:sp>
          <p:nvSpPr>
            <p:cNvPr id="20" name="TextBox 19"/>
            <p:cNvSpPr txBox="1"/>
            <p:nvPr/>
          </p:nvSpPr>
          <p:spPr>
            <a:xfrm>
              <a:off x="1323094" y="3525750"/>
              <a:ext cx="3569873" cy="259088"/>
            </a:xfrm>
            <a:prstGeom prst="rect">
              <a:avLst/>
            </a:prstGeom>
            <a:noFill/>
          </p:spPr>
          <p:txBody>
            <a:bodyPr wrap="square" lIns="67744" tIns="33895" rIns="67744" bIns="33895" rtlCol="0">
              <a:spAutoFit/>
            </a:bodyPr>
            <a:lstStyle/>
            <a:p>
              <a:pPr algn="ctr" defTabSz="457200"/>
              <a:r>
                <a:rPr lang="en-US" b="1" kern="0" dirty="0">
                  <a:solidFill>
                    <a:schemeClr val="accent1">
                      <a:lumMod val="50000"/>
                    </a:schemeClr>
                  </a:solidFill>
                  <a:latin typeface="Amazon Ember" panose="020B0603020204020204" pitchFamily="34" charset="0"/>
                  <a:ea typeface="Amazon Ember" panose="020B0603020204020204" pitchFamily="34" charset="0"/>
                  <a:cs typeface="Amazon Ember" panose="020B0603020204020204" pitchFamily="34" charset="0"/>
                </a:rPr>
                <a:t>Customer-configurable</a:t>
              </a:r>
            </a:p>
          </p:txBody>
        </p:sp>
        <p:sp>
          <p:nvSpPr>
            <p:cNvPr id="24" name="Rectangle 5"/>
            <p:cNvSpPr/>
            <p:nvPr/>
          </p:nvSpPr>
          <p:spPr bwMode="auto">
            <a:xfrm>
              <a:off x="477118" y="1839039"/>
              <a:ext cx="5041087" cy="475009"/>
            </a:xfrm>
            <a:prstGeom prst="roundRect">
              <a:avLst/>
            </a:prstGeom>
            <a:solidFill>
              <a:srgbClr val="ABD7F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25" name="Rectangle 5"/>
            <p:cNvSpPr/>
            <p:nvPr/>
          </p:nvSpPr>
          <p:spPr bwMode="auto">
            <a:xfrm>
              <a:off x="490790" y="2371794"/>
              <a:ext cx="5036864" cy="436871"/>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26" name="Rectangle 5"/>
            <p:cNvSpPr/>
            <p:nvPr/>
          </p:nvSpPr>
          <p:spPr bwMode="auto">
            <a:xfrm>
              <a:off x="477118" y="1299408"/>
              <a:ext cx="5041087" cy="475009"/>
            </a:xfrm>
            <a:prstGeom prst="roundRect">
              <a:avLst/>
            </a:prstGeom>
            <a:solidFill>
              <a:srgbClr val="446CA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667"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Data</a:t>
              </a:r>
            </a:p>
          </p:txBody>
        </p:sp>
        <p:sp>
          <p:nvSpPr>
            <p:cNvPr id="27" name="Rectangle 5"/>
            <p:cNvSpPr/>
            <p:nvPr/>
          </p:nvSpPr>
          <p:spPr bwMode="auto">
            <a:xfrm>
              <a:off x="3875671" y="2874436"/>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algn="ctr" defTabSz="451926" fontAlgn="base">
                <a:spcBef>
                  <a:spcPct val="0"/>
                </a:spcBef>
                <a:spcAft>
                  <a:spcPct val="0"/>
                </a:spcAft>
                <a:defRPr/>
              </a:pPr>
              <a:r>
                <a:rPr lang="en-US" altLang="ja-JP" sz="1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
          <p:nvSpPr>
            <p:cNvPr id="28" name="Rectangle 5"/>
            <p:cNvSpPr/>
            <p:nvPr/>
          </p:nvSpPr>
          <p:spPr bwMode="auto">
            <a:xfrm>
              <a:off x="487347" y="2868707"/>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29" name="Rectangle 5"/>
            <p:cNvSpPr/>
            <p:nvPr/>
          </p:nvSpPr>
          <p:spPr bwMode="auto">
            <a:xfrm>
              <a:off x="2179790" y="2876732"/>
              <a:ext cx="1651980" cy="488059"/>
            </a:xfrm>
            <a:prstGeom prst="roundRect">
              <a:avLst/>
            </a:prstGeom>
            <a:solidFill>
              <a:srgbClr val="ABD7F6"/>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algn="ctr" defTabSz="451926" fontAlgn="base">
                <a:spcBef>
                  <a:spcPct val="0"/>
                </a:spcBef>
                <a:spcAft>
                  <a:spcPct val="0"/>
                </a:spcAft>
                <a:defRPr/>
              </a:pPr>
              <a:r>
                <a:rPr lang="en-US" altLang="ja-JP"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and/or data)</a:t>
              </a:r>
            </a:p>
          </p:txBody>
        </p:sp>
        <p:sp>
          <p:nvSpPr>
            <p:cNvPr id="30" name="Right Brace 29"/>
            <p:cNvSpPr/>
            <p:nvPr/>
          </p:nvSpPr>
          <p:spPr>
            <a:xfrm>
              <a:off x="5523753" y="1248218"/>
              <a:ext cx="222662" cy="216875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074760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9184861" cy="989044"/>
          </a:xfrm>
        </p:spPr>
        <p:txBody>
          <a:bodyPr>
            <a:noAutofit/>
          </a:bodyPr>
          <a:lstStyle/>
          <a:p>
            <a:r>
              <a:rPr lang="en-US" dirty="0"/>
              <a:t>MFA on Root Account is Activated</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5" name="Rectangle 4">
            <a:extLst>
              <a:ext uri="{FF2B5EF4-FFF2-40B4-BE49-F238E27FC236}">
                <a16:creationId xmlns:a16="http://schemas.microsoft.com/office/drawing/2014/main" id="{F39045D5-A72E-9444-957C-D4BD4B3BD256}"/>
              </a:ext>
            </a:extLst>
          </p:cNvPr>
          <p:cNvSpPr/>
          <p:nvPr/>
        </p:nvSpPr>
        <p:spPr>
          <a:xfrm>
            <a:off x="3908769" y="455719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757AE86-44C4-DE4E-9950-FB5F5DAA6DA7}"/>
              </a:ext>
            </a:extLst>
          </p:cNvPr>
          <p:cNvCxnSpPr>
            <a:endCxn id="5" idx="1"/>
          </p:cNvCxnSpPr>
          <p:nvPr/>
        </p:nvCxnSpPr>
        <p:spPr>
          <a:xfrm flipV="1">
            <a:off x="2028372" y="4774369"/>
            <a:ext cx="1880397" cy="2171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FCF6E0-1C50-FB42-ADEB-ADD7C1B583A4}"/>
              </a:ext>
            </a:extLst>
          </p:cNvPr>
          <p:cNvSpPr txBox="1"/>
          <p:nvPr/>
        </p:nvSpPr>
        <p:spPr>
          <a:xfrm>
            <a:off x="1306717" y="5085300"/>
            <a:ext cx="1028700"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Setup</a:t>
            </a:r>
          </a:p>
        </p:txBody>
      </p:sp>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a:blip r:embed="rId5"/>
          <a:stretch>
            <a:fillRect/>
          </a:stretch>
        </p:blipFill>
        <p:spPr>
          <a:xfrm>
            <a:off x="1169789" y="1188721"/>
            <a:ext cx="9852423"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3238209" y="45495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2028371" y="476674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636156" y="507768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Activated</a:t>
            </a:r>
          </a:p>
        </p:txBody>
      </p:sp>
    </p:spTree>
    <p:custDataLst>
      <p:tags r:id="rId1"/>
    </p:custDataLst>
    <p:extLst>
      <p:ext uri="{BB962C8B-B14F-4D97-AF65-F5344CB8AC3E}">
        <p14:creationId xmlns:p14="http://schemas.microsoft.com/office/powerpoint/2010/main" val="641315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a:blip r:embed="rId4"/>
          <a:stretch>
            <a:fillRect/>
          </a:stretch>
        </p:blipFill>
        <p:spPr>
          <a:xfrm>
            <a:off x="1169789" y="1188721"/>
            <a:ext cx="9852423" cy="5276272"/>
          </a:xfrm>
          <a:prstGeom prst="rect">
            <a:avLst/>
          </a:prstGeom>
        </p:spPr>
      </p:pic>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3238209" y="496105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2028371" y="517822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636156" y="548916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IAM User  Creation</a:t>
            </a:r>
          </a:p>
        </p:txBody>
      </p:sp>
    </p:spTree>
    <p:custDataLst>
      <p:tags r:id="rId1"/>
    </p:custDataLst>
    <p:extLst>
      <p:ext uri="{BB962C8B-B14F-4D97-AF65-F5344CB8AC3E}">
        <p14:creationId xmlns:p14="http://schemas.microsoft.com/office/powerpoint/2010/main" val="2268034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10" name="Picture 9">
            <a:extLst>
              <a:ext uri="{FF2B5EF4-FFF2-40B4-BE49-F238E27FC236}">
                <a16:creationId xmlns:a16="http://schemas.microsoft.com/office/drawing/2014/main" id="{C44457FE-46F1-6C40-A2F5-F770FA0BA46A}"/>
              </a:ext>
            </a:extLst>
          </p:cNvPr>
          <p:cNvPicPr>
            <a:picLocks noChangeAspect="1"/>
          </p:cNvPicPr>
          <p:nvPr/>
        </p:nvPicPr>
        <p:blipFill>
          <a:blip r:embed="rId5"/>
          <a:stretch>
            <a:fillRect/>
          </a:stretch>
        </p:blipFill>
        <p:spPr>
          <a:xfrm>
            <a:off x="2373458" y="1257784"/>
            <a:ext cx="7445085" cy="5234455"/>
          </a:xfrm>
          <a:prstGeom prst="rect">
            <a:avLst/>
          </a:prstGeom>
        </p:spPr>
      </p:pic>
    </p:spTree>
    <p:custDataLst>
      <p:tags r:id="rId1"/>
    </p:custDataLst>
    <p:extLst>
      <p:ext uri="{BB962C8B-B14F-4D97-AF65-F5344CB8AC3E}">
        <p14:creationId xmlns:p14="http://schemas.microsoft.com/office/powerpoint/2010/main" val="3260091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C46F83C7-E52B-B84D-949A-DD827E244868}"/>
              </a:ext>
            </a:extLst>
          </p:cNvPr>
          <p:cNvPicPr>
            <a:picLocks noChangeAspect="1"/>
          </p:cNvPicPr>
          <p:nvPr/>
        </p:nvPicPr>
        <p:blipFill>
          <a:blip r:embed="rId5"/>
          <a:stretch>
            <a:fillRect/>
          </a:stretch>
        </p:blipFill>
        <p:spPr>
          <a:xfrm>
            <a:off x="1575138" y="1322540"/>
            <a:ext cx="9041724" cy="5192560"/>
          </a:xfrm>
          <a:prstGeom prst="rect">
            <a:avLst/>
          </a:prstGeom>
        </p:spPr>
      </p:pic>
    </p:spTree>
    <p:custDataLst>
      <p:tags r:id="rId1"/>
    </p:custDataLst>
    <p:extLst>
      <p:ext uri="{BB962C8B-B14F-4D97-AF65-F5344CB8AC3E}">
        <p14:creationId xmlns:p14="http://schemas.microsoft.com/office/powerpoint/2010/main" val="7094197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155C0016-8485-774B-A97B-60D3E2274F71}"/>
              </a:ext>
            </a:extLst>
          </p:cNvPr>
          <p:cNvPicPr>
            <a:picLocks noChangeAspect="1"/>
          </p:cNvPicPr>
          <p:nvPr/>
        </p:nvPicPr>
        <p:blipFill>
          <a:blip r:embed="rId5"/>
          <a:stretch>
            <a:fillRect/>
          </a:stretch>
        </p:blipFill>
        <p:spPr>
          <a:xfrm>
            <a:off x="2282991" y="1234440"/>
            <a:ext cx="7626019" cy="5257800"/>
          </a:xfrm>
          <a:prstGeom prst="rect">
            <a:avLst/>
          </a:prstGeom>
        </p:spPr>
      </p:pic>
    </p:spTree>
    <p:custDataLst>
      <p:tags r:id="rId1"/>
    </p:custDataLst>
    <p:extLst>
      <p:ext uri="{BB962C8B-B14F-4D97-AF65-F5344CB8AC3E}">
        <p14:creationId xmlns:p14="http://schemas.microsoft.com/office/powerpoint/2010/main" val="2252804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Create an Individual IAM User</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6" name="Picture 5">
            <a:extLst>
              <a:ext uri="{FF2B5EF4-FFF2-40B4-BE49-F238E27FC236}">
                <a16:creationId xmlns:a16="http://schemas.microsoft.com/office/drawing/2014/main" id="{BAB6DEE1-482A-C345-9625-AD4754E498FE}"/>
              </a:ext>
            </a:extLst>
          </p:cNvPr>
          <p:cNvPicPr>
            <a:picLocks noChangeAspect="1"/>
          </p:cNvPicPr>
          <p:nvPr/>
        </p:nvPicPr>
        <p:blipFill>
          <a:blip r:embed="rId5"/>
          <a:stretch>
            <a:fillRect/>
          </a:stretch>
        </p:blipFill>
        <p:spPr>
          <a:xfrm>
            <a:off x="2227793" y="1189895"/>
            <a:ext cx="7736414" cy="5370926"/>
          </a:xfrm>
          <a:prstGeom prst="rect">
            <a:avLst/>
          </a:prstGeom>
        </p:spPr>
      </p:pic>
    </p:spTree>
    <p:custDataLst>
      <p:tags r:id="rId1"/>
    </p:custDataLst>
    <p:extLst>
      <p:ext uri="{BB962C8B-B14F-4D97-AF65-F5344CB8AC3E}">
        <p14:creationId xmlns:p14="http://schemas.microsoft.com/office/powerpoint/2010/main" val="41034979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IAM User Creation Successful</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53E3C048-10BB-604E-B14D-B8DA13C22B9B}"/>
              </a:ext>
            </a:extLst>
          </p:cNvPr>
          <p:cNvPicPr>
            <a:picLocks noChangeAspect="1"/>
          </p:cNvPicPr>
          <p:nvPr/>
        </p:nvPicPr>
        <p:blipFill>
          <a:blip r:embed="rId5"/>
          <a:stretch>
            <a:fillRect/>
          </a:stretch>
        </p:blipFill>
        <p:spPr>
          <a:xfrm>
            <a:off x="0" y="1273563"/>
            <a:ext cx="12192000" cy="4402314"/>
          </a:xfrm>
          <a:prstGeom prst="rect">
            <a:avLst/>
          </a:prstGeom>
        </p:spPr>
      </p:pic>
      <p:sp>
        <p:nvSpPr>
          <p:cNvPr id="5" name="Rectangle 4">
            <a:extLst>
              <a:ext uri="{FF2B5EF4-FFF2-40B4-BE49-F238E27FC236}">
                <a16:creationId xmlns:a16="http://schemas.microsoft.com/office/drawing/2014/main" id="{A1FC69A3-1376-2745-A455-1BCD165C790D}"/>
              </a:ext>
            </a:extLst>
          </p:cNvPr>
          <p:cNvSpPr/>
          <p:nvPr/>
        </p:nvSpPr>
        <p:spPr>
          <a:xfrm>
            <a:off x="3794760" y="4526280"/>
            <a:ext cx="1623060" cy="2057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239715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IAM Dashboard Update</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4" name="Picture 3">
            <a:extLst>
              <a:ext uri="{FF2B5EF4-FFF2-40B4-BE49-F238E27FC236}">
                <a16:creationId xmlns:a16="http://schemas.microsoft.com/office/drawing/2014/main" id="{67BD58F2-2341-1847-837F-AD662D472C43}"/>
              </a:ext>
            </a:extLst>
          </p:cNvPr>
          <p:cNvPicPr>
            <a:picLocks noChangeAspect="1"/>
          </p:cNvPicPr>
          <p:nvPr/>
        </p:nvPicPr>
        <p:blipFill>
          <a:blip r:embed="rId5"/>
          <a:stretch>
            <a:fillRect/>
          </a:stretch>
        </p:blipFill>
        <p:spPr>
          <a:xfrm>
            <a:off x="165100" y="1393190"/>
            <a:ext cx="11861800" cy="4254500"/>
          </a:xfrm>
          <a:prstGeom prst="rect">
            <a:avLst/>
          </a:prstGeom>
        </p:spPr>
      </p:pic>
      <p:sp>
        <p:nvSpPr>
          <p:cNvPr id="6" name="Rectangle 5">
            <a:extLst>
              <a:ext uri="{FF2B5EF4-FFF2-40B4-BE49-F238E27FC236}">
                <a16:creationId xmlns:a16="http://schemas.microsoft.com/office/drawing/2014/main" id="{2A4151A2-6527-9E49-8B78-93C017BCE786}"/>
              </a:ext>
            </a:extLst>
          </p:cNvPr>
          <p:cNvSpPr/>
          <p:nvPr/>
        </p:nvSpPr>
        <p:spPr>
          <a:xfrm>
            <a:off x="1866609" y="514393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1D38F86-8A2E-6048-885B-2B63184D0A91}"/>
              </a:ext>
            </a:extLst>
          </p:cNvPr>
          <p:cNvCxnSpPr>
            <a:cxnSpLocks/>
            <a:stCxn id="8" idx="3"/>
            <a:endCxn id="6" idx="1"/>
          </p:cNvCxnSpPr>
          <p:nvPr/>
        </p:nvCxnSpPr>
        <p:spPr>
          <a:xfrm flipV="1">
            <a:off x="1371601" y="5361109"/>
            <a:ext cx="495008" cy="1096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0C7244-272B-C343-B729-C4705E42AA1E}"/>
              </a:ext>
            </a:extLst>
          </p:cNvPr>
          <p:cNvSpPr txBox="1"/>
          <p:nvPr/>
        </p:nvSpPr>
        <p:spPr>
          <a:xfrm>
            <a:off x="178957" y="5009100"/>
            <a:ext cx="1192644" cy="92333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Password Policy Creation</a:t>
            </a:r>
          </a:p>
        </p:txBody>
      </p:sp>
    </p:spTree>
    <p:custDataLst>
      <p:tags r:id="rId1"/>
    </p:custDataLst>
    <p:extLst>
      <p:ext uri="{BB962C8B-B14F-4D97-AF65-F5344CB8AC3E}">
        <p14:creationId xmlns:p14="http://schemas.microsoft.com/office/powerpoint/2010/main" val="3991146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Set IAM Password Policy</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5" name="Picture 4">
            <a:extLst>
              <a:ext uri="{FF2B5EF4-FFF2-40B4-BE49-F238E27FC236}">
                <a16:creationId xmlns:a16="http://schemas.microsoft.com/office/drawing/2014/main" id="{3E788B62-9F49-9F49-A178-6A6AA5D3AA10}"/>
              </a:ext>
            </a:extLst>
          </p:cNvPr>
          <p:cNvPicPr>
            <a:picLocks noChangeAspect="1"/>
          </p:cNvPicPr>
          <p:nvPr/>
        </p:nvPicPr>
        <p:blipFill>
          <a:blip r:embed="rId5"/>
          <a:stretch>
            <a:fillRect/>
          </a:stretch>
        </p:blipFill>
        <p:spPr>
          <a:xfrm>
            <a:off x="3200400" y="1215738"/>
            <a:ext cx="6139683" cy="5339214"/>
          </a:xfrm>
          <a:prstGeom prst="rect">
            <a:avLst/>
          </a:prstGeom>
        </p:spPr>
      </p:pic>
    </p:spTree>
    <p:custDataLst>
      <p:tags r:id="rId1"/>
    </p:custDataLst>
    <p:extLst>
      <p:ext uri="{BB962C8B-B14F-4D97-AF65-F5344CB8AC3E}">
        <p14:creationId xmlns:p14="http://schemas.microsoft.com/office/powerpoint/2010/main" val="1365055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51081" cy="989044"/>
          </a:xfrm>
        </p:spPr>
        <p:txBody>
          <a:bodyPr>
            <a:noAutofit/>
          </a:bodyPr>
          <a:lstStyle/>
          <a:p>
            <a:r>
              <a:rPr lang="en-US" dirty="0"/>
              <a:t>Security Check is Complete</a:t>
            </a:r>
          </a:p>
        </p:txBody>
      </p:sp>
      <p:pic>
        <p:nvPicPr>
          <p:cNvPr id="145" name="Picture 144"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280" y="5811120"/>
            <a:ext cx="977927" cy="977927"/>
          </a:xfrm>
          <a:prstGeom prst="rect">
            <a:avLst/>
          </a:prstGeom>
        </p:spPr>
      </p:pic>
      <p:pic>
        <p:nvPicPr>
          <p:cNvPr id="7" name="Picture 6">
            <a:extLst>
              <a:ext uri="{FF2B5EF4-FFF2-40B4-BE49-F238E27FC236}">
                <a16:creationId xmlns:a16="http://schemas.microsoft.com/office/drawing/2014/main" id="{60978B33-603E-1A4A-B4EB-32B5B90F086D}"/>
              </a:ext>
            </a:extLst>
          </p:cNvPr>
          <p:cNvPicPr>
            <a:picLocks noChangeAspect="1"/>
          </p:cNvPicPr>
          <p:nvPr/>
        </p:nvPicPr>
        <p:blipFill>
          <a:blip r:embed="rId5"/>
          <a:stretch>
            <a:fillRect/>
          </a:stretch>
        </p:blipFill>
        <p:spPr>
          <a:xfrm>
            <a:off x="129717" y="1539240"/>
            <a:ext cx="11932566" cy="3375660"/>
          </a:xfrm>
          <a:prstGeom prst="rect">
            <a:avLst/>
          </a:prstGeom>
        </p:spPr>
      </p:pic>
    </p:spTree>
    <p:custDataLst>
      <p:tags r:id="rId1"/>
    </p:custDataLst>
    <p:extLst>
      <p:ext uri="{BB962C8B-B14F-4D97-AF65-F5344CB8AC3E}">
        <p14:creationId xmlns:p14="http://schemas.microsoft.com/office/powerpoint/2010/main" val="243542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Shared Responsibility Example</a:t>
            </a:r>
          </a:p>
        </p:txBody>
      </p:sp>
      <p:sp>
        <p:nvSpPr>
          <p:cNvPr id="8" name="Content Placeholder 2"/>
          <p:cNvSpPr>
            <a:spLocks noGrp="1"/>
          </p:cNvSpPr>
          <p:nvPr>
            <p:ph idx="1"/>
          </p:nvPr>
        </p:nvSpPr>
        <p:spPr>
          <a:xfrm>
            <a:off x="7880231" y="2133599"/>
            <a:ext cx="4311769" cy="4352631"/>
          </a:xfrm>
        </p:spPr>
        <p:txBody>
          <a:bodyPr>
            <a:noAutofit/>
          </a:bodyPr>
          <a:lstStyle/>
          <a:p>
            <a:pPr marL="0" indent="0">
              <a:buNone/>
            </a:pPr>
            <a:r>
              <a:rPr lang="en-US" sz="1800" b="1" dirty="0"/>
              <a:t>Customer Responsibility:</a:t>
            </a:r>
          </a:p>
          <a:p>
            <a:pPr marL="298450" indent="-298450"/>
            <a:r>
              <a:rPr lang="en-US" sz="1900" dirty="0"/>
              <a:t>Guest OS</a:t>
            </a:r>
          </a:p>
          <a:p>
            <a:pPr marL="298450" indent="-298450"/>
            <a:r>
              <a:rPr lang="en-US" sz="1900" dirty="0"/>
              <a:t>Application</a:t>
            </a:r>
          </a:p>
          <a:p>
            <a:pPr marL="298450" indent="-298450"/>
            <a:r>
              <a:rPr lang="en-US" sz="1900" dirty="0"/>
              <a:t>Security Group</a:t>
            </a:r>
          </a:p>
          <a:p>
            <a:pPr lvl="1"/>
            <a:endParaRPr lang="en-US" sz="1800" dirty="0"/>
          </a:p>
          <a:p>
            <a:pPr marL="0" indent="0">
              <a:buNone/>
            </a:pPr>
            <a:endParaRPr lang="en-US" sz="2400" dirty="0"/>
          </a:p>
          <a:p>
            <a:pPr marL="0" indent="0">
              <a:buNone/>
            </a:pPr>
            <a:endParaRPr lang="en-US" sz="2400" dirty="0"/>
          </a:p>
          <a:p>
            <a:pPr marL="0" indent="0">
              <a:buNone/>
            </a:pPr>
            <a:r>
              <a:rPr lang="en-US" sz="1800" b="1" dirty="0"/>
              <a:t>AWS Responsibility:</a:t>
            </a:r>
          </a:p>
          <a:p>
            <a:pPr marL="298450" indent="-298450"/>
            <a:r>
              <a:rPr lang="en-US" sz="1900" dirty="0"/>
              <a:t>Physical security of data center</a:t>
            </a:r>
          </a:p>
          <a:p>
            <a:pPr marL="298450" indent="-298450"/>
            <a:r>
              <a:rPr lang="en-US" sz="1900" dirty="0"/>
              <a:t>Hardware &amp; software infrastructure</a:t>
            </a:r>
          </a:p>
          <a:p>
            <a:pPr marL="298450" indent="-298450"/>
            <a:r>
              <a:rPr lang="en-US" sz="1900" dirty="0"/>
              <a:t>Network infrastructure</a:t>
            </a:r>
          </a:p>
          <a:p>
            <a:pPr marL="298450" indent="-298450"/>
            <a:r>
              <a:rPr lang="en-US" sz="1900" dirty="0"/>
              <a:t>Virtualization infrastructure</a:t>
            </a:r>
          </a:p>
          <a:p>
            <a:pPr marL="0" indent="0">
              <a:buNone/>
            </a:pPr>
            <a:endParaRPr lang="en-US" sz="2400"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ight Brace 8">
            <a:extLst>
              <a:ext uri="{FF2B5EF4-FFF2-40B4-BE49-F238E27FC236}">
                <a16:creationId xmlns:a16="http://schemas.microsoft.com/office/drawing/2014/main" id="{D00E8BB1-B659-8D43-BE87-F9D71A758A24}"/>
              </a:ext>
            </a:extLst>
          </p:cNvPr>
          <p:cNvSpPr/>
          <p:nvPr/>
        </p:nvSpPr>
        <p:spPr>
          <a:xfrm>
            <a:off x="7568543" y="1382104"/>
            <a:ext cx="296883" cy="347472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37B96A9-935B-F940-85F8-F2130FA3739B}"/>
              </a:ext>
            </a:extLst>
          </p:cNvPr>
          <p:cNvPicPr>
            <a:picLocks noChangeAspect="1"/>
          </p:cNvPicPr>
          <p:nvPr/>
        </p:nvPicPr>
        <p:blipFill>
          <a:blip r:embed="rId3"/>
          <a:stretch>
            <a:fillRect/>
          </a:stretch>
        </p:blipFill>
        <p:spPr>
          <a:xfrm>
            <a:off x="665018" y="1218386"/>
            <a:ext cx="6888720" cy="5267845"/>
          </a:xfrm>
          <a:prstGeom prst="rect">
            <a:avLst/>
          </a:prstGeom>
        </p:spPr>
      </p:pic>
      <p:sp>
        <p:nvSpPr>
          <p:cNvPr id="13" name="Right Brace 12">
            <a:extLst>
              <a:ext uri="{FF2B5EF4-FFF2-40B4-BE49-F238E27FC236}">
                <a16:creationId xmlns:a16="http://schemas.microsoft.com/office/drawing/2014/main" id="{7F953986-4DA6-244E-92B2-45CC77739C69}"/>
              </a:ext>
            </a:extLst>
          </p:cNvPr>
          <p:cNvSpPr/>
          <p:nvPr/>
        </p:nvSpPr>
        <p:spPr>
          <a:xfrm>
            <a:off x="7583348" y="5195938"/>
            <a:ext cx="296883" cy="1097280"/>
          </a:xfrm>
          <a:prstGeom prst="rightBrace">
            <a:avLst>
              <a:gd name="adj1" fmla="val 73870"/>
              <a:gd name="adj2" fmla="val 50000"/>
            </a:avLst>
          </a:prstGeom>
          <a:ln w="28575">
            <a:solidFill>
              <a:schemeClr val="bg2">
                <a:lumMod val="2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909923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231625"/>
            <a:ext cx="11529392" cy="779463"/>
          </a:xfrm>
        </p:spPr>
        <p:txBody>
          <a:bodyPr/>
          <a:lstStyle/>
          <a:p>
            <a:pPr marL="493713" indent="-493713">
              <a:spcBef>
                <a:spcPts val="1800"/>
              </a:spcBef>
            </a:pPr>
            <a:r>
              <a:rPr lang="en-US" sz="3400" b="1" dirty="0"/>
              <a:t>Up Next</a:t>
            </a:r>
            <a:r>
              <a:rPr lang="en-US" sz="3400" dirty="0"/>
              <a:t>: Module 4 – Cloud Architecting</a:t>
            </a:r>
            <a:br>
              <a:rPr lang="en-US" sz="2400" dirty="0"/>
            </a:br>
            <a:r>
              <a:rPr lang="en-US" sz="2400" dirty="0"/>
              <a:t>			Part 1: Introduction to the Well-Architected Framework</a:t>
            </a:r>
            <a:br>
              <a:rPr lang="en-US" sz="2400" dirty="0"/>
            </a:br>
            <a:r>
              <a:rPr lang="en-US" sz="2400" dirty="0"/>
              <a:t>			Part 2: Well-Architected Design Principles</a:t>
            </a:r>
            <a:br>
              <a:rPr lang="en-US" sz="2400" dirty="0"/>
            </a:br>
            <a:r>
              <a:rPr lang="en-US" sz="2400" dirty="0"/>
              <a:t>			Part 3: Understanding Reliability and High Availability</a:t>
            </a:r>
            <a:br>
              <a:rPr lang="en-US" sz="2400" dirty="0"/>
            </a:br>
            <a:r>
              <a:rPr lang="en-US" sz="2400" dirty="0"/>
              <a:t>			Part 4: Scaling</a:t>
            </a:r>
            <a:br>
              <a:rPr lang="en-US" sz="2400" dirty="0"/>
            </a:br>
            <a:r>
              <a:rPr lang="en-US" sz="2400" dirty="0"/>
              <a:t>			Part 5: Example - Transitioning a Data Center to the Cloud</a:t>
            </a:r>
            <a:br>
              <a:rPr lang="en-US" sz="2400" dirty="0"/>
            </a:br>
            <a:br>
              <a:rPr lang="en-US" sz="2400" dirty="0"/>
            </a:br>
            <a:endParaRPr lang="en-US" sz="3600" dirty="0"/>
          </a:p>
        </p:txBody>
      </p:sp>
    </p:spTree>
    <p:extLst>
      <p:ext uri="{BB962C8B-B14F-4D97-AF65-F5344CB8AC3E}">
        <p14:creationId xmlns:p14="http://schemas.microsoft.com/office/powerpoint/2010/main" val="40991348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64365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9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14669</TotalTime>
  <Words>11550</Words>
  <Application>Microsoft Office PowerPoint</Application>
  <PresentationFormat>Widescreen</PresentationFormat>
  <Paragraphs>1124</Paragraphs>
  <Slides>91</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Amazon Ember</vt:lpstr>
      <vt:lpstr>Amazon Ember Light</vt:lpstr>
      <vt:lpstr>Amazon Ember Medium</vt:lpstr>
      <vt:lpstr>Arial</vt:lpstr>
      <vt:lpstr>Calibri</vt:lpstr>
      <vt:lpstr>Courier New</vt:lpstr>
      <vt:lpstr>Helvetica Neue LT Std 65 Medium</vt:lpstr>
      <vt:lpstr>Times New Roman</vt:lpstr>
      <vt:lpstr>Wingdings</vt:lpstr>
      <vt:lpstr>Office Theme</vt:lpstr>
      <vt:lpstr>Module 3:                        AWS Cloud Security</vt:lpstr>
      <vt:lpstr>What’s In This Module</vt:lpstr>
      <vt:lpstr>Module Overview</vt:lpstr>
      <vt:lpstr>Part 1: AWS Shared Responsibility Model</vt:lpstr>
      <vt:lpstr>Shared Responsibility Model</vt:lpstr>
      <vt:lpstr>AWS Security Responsibilities: Security OF the Cloud</vt:lpstr>
      <vt:lpstr>AWS Security Responsibilities: Security OF the Cloud</vt:lpstr>
      <vt:lpstr>Customer Security Responsibilities: Security IN the Cloud</vt:lpstr>
      <vt:lpstr>Shared Responsibility Example</vt:lpstr>
      <vt:lpstr>Shared Responsibility Summary</vt:lpstr>
      <vt:lpstr>Part 2: Identity and Access Management (IAM)</vt:lpstr>
      <vt:lpstr>Core AWS Services: IAM</vt:lpstr>
      <vt:lpstr>IAM</vt:lpstr>
      <vt:lpstr>Types of Security Credentials</vt:lpstr>
      <vt:lpstr>Root Account Access vs. IAM Access</vt:lpstr>
      <vt:lpstr>IAM: Authentication</vt:lpstr>
      <vt:lpstr>IAM: Authorization</vt:lpstr>
      <vt:lpstr>IAM Multi-Factor Authentication (MFA)</vt:lpstr>
      <vt:lpstr>IAM Users</vt:lpstr>
      <vt:lpstr>IAM Groups</vt:lpstr>
      <vt:lpstr>IAM Roles</vt:lpstr>
      <vt:lpstr>IAM Permissions</vt:lpstr>
      <vt:lpstr>IAM Policies</vt:lpstr>
      <vt:lpstr>IAM Policy Example</vt:lpstr>
      <vt:lpstr>IAM: Policy Assignment</vt:lpstr>
      <vt:lpstr>IAM Demo</vt:lpstr>
      <vt:lpstr>Part 3: AWS Trusted Advisor</vt:lpstr>
      <vt:lpstr>Introduction to Trusted Advisor</vt:lpstr>
      <vt:lpstr>Using AWS Trusted Advisor</vt:lpstr>
      <vt:lpstr>Trusted Advisor Features and Functionalities</vt:lpstr>
      <vt:lpstr>Hungama Uses AWS Trusted Advisor to           Optimize Usage and Cut Costs</vt:lpstr>
      <vt:lpstr>Hungama Uses AWS Trusted Advisor to           Optimize Usage and Cut Costs</vt:lpstr>
      <vt:lpstr>In Review</vt:lpstr>
      <vt:lpstr>Part 4: AWS CloudTrail</vt:lpstr>
      <vt:lpstr>Introduction to CloudTrail</vt:lpstr>
      <vt:lpstr>AWS CloudTrail Benefits</vt:lpstr>
      <vt:lpstr>AWS CloudTrail Overview</vt:lpstr>
      <vt:lpstr>Using CloudTrail Best Practices</vt:lpstr>
      <vt:lpstr>Part 5: AWS Config</vt:lpstr>
      <vt:lpstr>Introduction to AWS Config</vt:lpstr>
      <vt:lpstr>Track Changes to Resources with AWS Config</vt:lpstr>
      <vt:lpstr>AWS Config Overview</vt:lpstr>
      <vt:lpstr>AWS Config Summary</vt:lpstr>
      <vt:lpstr>Part 6: Day 1 with a New AWS Account</vt:lpstr>
      <vt:lpstr>Day One with AWS</vt:lpstr>
      <vt:lpstr>Day One with AWS</vt:lpstr>
      <vt:lpstr>Day One with AWS</vt:lpstr>
      <vt:lpstr>Day One With AWS</vt:lpstr>
      <vt:lpstr>IAM Best Practices Summary</vt:lpstr>
      <vt:lpstr>In Review</vt:lpstr>
      <vt:lpstr>In Review</vt:lpstr>
      <vt:lpstr>Part 7: AWS Security Compliance Program</vt:lpstr>
      <vt:lpstr>AWS Service Catalog</vt:lpstr>
      <vt:lpstr>AWS Compliance Approach</vt:lpstr>
      <vt:lpstr>AWS Security Information</vt:lpstr>
      <vt:lpstr>AWS Assurance Programs</vt:lpstr>
      <vt:lpstr>AWS Risk and Compliance  Programs</vt:lpstr>
      <vt:lpstr>AWS Risk Management</vt:lpstr>
      <vt:lpstr>AWS Risk Management</vt:lpstr>
      <vt:lpstr>AWS Control Environment</vt:lpstr>
      <vt:lpstr>Information Security </vt:lpstr>
      <vt:lpstr>Customer Compliance Requirements</vt:lpstr>
      <vt:lpstr>In Review</vt:lpstr>
      <vt:lpstr>Part 8: AWS Security Resources</vt:lpstr>
      <vt:lpstr>AWS Account Teams</vt:lpstr>
      <vt:lpstr>AWS Enterprise Support*</vt:lpstr>
      <vt:lpstr>AWS Professional Services and  AWS Partner Network</vt:lpstr>
      <vt:lpstr>AWS Advisories and Bulletins</vt:lpstr>
      <vt:lpstr>AWS Auditor Learning Path</vt:lpstr>
      <vt:lpstr>AWS Compliance Solutions Guide</vt:lpstr>
      <vt:lpstr>Module 4 Review:                                                      </vt:lpstr>
      <vt:lpstr>Module 3, Lab 6 :  Introduction to AWS IAM</vt:lpstr>
      <vt:lpstr>Lab 6: Scenario</vt:lpstr>
      <vt:lpstr>Lab 6: Tasks</vt:lpstr>
      <vt:lpstr>Lab 6: Final Product </vt:lpstr>
      <vt:lpstr>Optional:   Day 1: Full IAM Demonstration</vt:lpstr>
      <vt:lpstr>IAM Security Status Review</vt:lpstr>
      <vt:lpstr>Activate MFA on Root Account</vt:lpstr>
      <vt:lpstr>Activate MFA on Root Account</vt:lpstr>
      <vt:lpstr>MFA on Root Account is Activated</vt:lpstr>
      <vt:lpstr>Create an Individual IAM User</vt:lpstr>
      <vt:lpstr>Create an Individual IAM User</vt:lpstr>
      <vt:lpstr>Create an Individual IAM User</vt:lpstr>
      <vt:lpstr>Create an Individual IAM User</vt:lpstr>
      <vt:lpstr>Create an Individual IAM User</vt:lpstr>
      <vt:lpstr>IAM User Creation Successful</vt:lpstr>
      <vt:lpstr>IAM Dashboard Update</vt:lpstr>
      <vt:lpstr>Set IAM Password Policy</vt:lpstr>
      <vt:lpstr>Security Check is Complete</vt:lpstr>
      <vt:lpstr>Up Next: Module 4 – Cloud Architecting    Part 1: Introduction to the Well-Architected Framework    Part 2: Well-Architected Design Principles    Part 3: Understanding Reliability and High Availability    Part 4: Scaling    Part 5: Example - Transitioning a Data Center to the Cloud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424</cp:revision>
  <cp:lastPrinted>2017-08-03T20:30:13Z</cp:lastPrinted>
  <dcterms:created xsi:type="dcterms:W3CDTF">2017-05-11T23:06:57Z</dcterms:created>
  <dcterms:modified xsi:type="dcterms:W3CDTF">2019-09-30T14:44:44Z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D4BAC2A4-80EA-489E-9F52-20386DA4EA6F</vt:lpwstr>
  </property>
  <property fmtid="{D5CDD505-2E9C-101B-9397-08002B2CF9AE}" pid="3" name="ArticulatePath">
    <vt:lpwstr>30P-Security</vt:lpwstr>
  </property>
</Properties>
</file>